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notesMasterIdLst>
    <p:notesMasterId r:id="rId16"/>
  </p:notesMasterIdLst>
  <p:sldIdLst>
    <p:sldId id="256" r:id="rId3"/>
    <p:sldId id="261" r:id="rId4"/>
    <p:sldId id="283" r:id="rId5"/>
    <p:sldId id="281" r:id="rId6"/>
    <p:sldId id="282" r:id="rId7"/>
    <p:sldId id="284" r:id="rId8"/>
    <p:sldId id="286" r:id="rId9"/>
    <p:sldId id="285" r:id="rId10"/>
    <p:sldId id="288" r:id="rId11"/>
    <p:sldId id="290" r:id="rId12"/>
    <p:sldId id="291" r:id="rId13"/>
    <p:sldId id="287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a Chuong" initials="HC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C513"/>
    <a:srgbClr val="003D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74" autoAdjust="0"/>
    <p:restoredTop sz="86285" autoAdjust="0"/>
  </p:normalViewPr>
  <p:slideViewPr>
    <p:cSldViewPr>
      <p:cViewPr varScale="1">
        <p:scale>
          <a:sx n="77" d="100"/>
          <a:sy n="77" d="100"/>
        </p:scale>
        <p:origin x="-254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commentAuthors" Target="commentAuthors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4D9EA-AD94-421E-8DD0-191988404CF8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B6A3B-4D61-4957-AA45-FC618FB85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883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</a:t>
            </a:r>
            <a:r>
              <a:rPr lang="en-US" baseline="0" dirty="0" smtClean="0"/>
              <a:t> because you care </a:t>
            </a:r>
            <a:r>
              <a:rPr lang="mr-IN" baseline="0" dirty="0" smtClean="0"/>
              <a:t>–</a:t>
            </a:r>
            <a:r>
              <a:rPr lang="en-US" baseline="0" dirty="0" smtClean="0"/>
              <a:t> you can help by learning and asking “R U OK?”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B6A3B-4D61-4957-AA45-FC618FB8520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80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E25F-39D4-4791-AD69-6BD75A39E257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7A983-12C5-405B-8272-6977617899C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rgbClr val="E9C513"/>
          </a:solidFill>
          <a:ln>
            <a:solidFill>
              <a:srgbClr val="E9C5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67"/>
          <a:stretch/>
        </p:blipFill>
        <p:spPr>
          <a:xfrm>
            <a:off x="8507015" y="5524500"/>
            <a:ext cx="588169" cy="6979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E25F-39D4-4791-AD69-6BD75A39E257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7A983-12C5-405B-8272-6977617899C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rgbClr val="E9C513"/>
          </a:solidFill>
          <a:ln>
            <a:solidFill>
              <a:srgbClr val="E9C5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67"/>
          <a:stretch/>
        </p:blipFill>
        <p:spPr>
          <a:xfrm>
            <a:off x="8507015" y="5524500"/>
            <a:ext cx="588169" cy="6979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E25F-39D4-4791-AD69-6BD75A39E257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7A983-12C5-405B-8272-6977617899C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rgbClr val="E9C513"/>
          </a:solidFill>
          <a:ln>
            <a:solidFill>
              <a:srgbClr val="E9C5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67"/>
          <a:stretch/>
        </p:blipFill>
        <p:spPr>
          <a:xfrm>
            <a:off x="8507015" y="5524500"/>
            <a:ext cx="588169" cy="6979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E25F-39D4-4791-AD69-6BD75A39E257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7A983-12C5-405B-8272-6977617899C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rgbClr val="E9C513"/>
          </a:solidFill>
          <a:ln>
            <a:solidFill>
              <a:srgbClr val="E9C5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67"/>
          <a:stretch/>
        </p:blipFill>
        <p:spPr>
          <a:xfrm>
            <a:off x="8507015" y="5524500"/>
            <a:ext cx="588169" cy="6979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E25F-39D4-4791-AD69-6BD75A39E257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7A983-12C5-405B-8272-6977617899C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rgbClr val="E9C513"/>
          </a:solidFill>
          <a:ln>
            <a:solidFill>
              <a:srgbClr val="E9C5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67"/>
          <a:stretch/>
        </p:blipFill>
        <p:spPr>
          <a:xfrm>
            <a:off x="8507015" y="5524500"/>
            <a:ext cx="588169" cy="6979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E25F-39D4-4791-AD69-6BD75A39E257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7A983-12C5-405B-8272-6977617899C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rgbClr val="E9C513"/>
          </a:solidFill>
          <a:ln>
            <a:solidFill>
              <a:srgbClr val="E9C5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67"/>
          <a:stretch/>
        </p:blipFill>
        <p:spPr>
          <a:xfrm>
            <a:off x="8507015" y="5524500"/>
            <a:ext cx="588169" cy="6979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E25F-39D4-4791-AD69-6BD75A39E257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7A983-12C5-405B-8272-6977617899C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rgbClr val="E9C513"/>
          </a:solidFill>
          <a:ln>
            <a:solidFill>
              <a:srgbClr val="E9C5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67"/>
          <a:stretch/>
        </p:blipFill>
        <p:spPr>
          <a:xfrm>
            <a:off x="8507015" y="5524500"/>
            <a:ext cx="588169" cy="6979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E25F-39D4-4791-AD69-6BD75A39E257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7A983-12C5-405B-8272-6977617899C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rgbClr val="E9C513"/>
          </a:solidFill>
          <a:ln>
            <a:solidFill>
              <a:srgbClr val="E9C5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67"/>
          <a:stretch/>
        </p:blipFill>
        <p:spPr>
          <a:xfrm>
            <a:off x="8507015" y="5524500"/>
            <a:ext cx="588169" cy="6979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E25F-39D4-4791-AD69-6BD75A39E257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E77A983-12C5-405B-8272-6977617899C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rgbClr val="E9C513"/>
          </a:solidFill>
          <a:ln>
            <a:solidFill>
              <a:srgbClr val="E9C5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67"/>
          <a:stretch/>
        </p:blipFill>
        <p:spPr>
          <a:xfrm>
            <a:off x="8507015" y="5524500"/>
            <a:ext cx="588169" cy="6979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E25F-39D4-4791-AD69-6BD75A39E257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7A983-12C5-405B-8272-6977617899C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rgbClr val="E9C513"/>
          </a:solidFill>
          <a:ln>
            <a:solidFill>
              <a:srgbClr val="E9C5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67"/>
          <a:stretch/>
        </p:blipFill>
        <p:spPr>
          <a:xfrm>
            <a:off x="8507015" y="5524500"/>
            <a:ext cx="588169" cy="6979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E25F-39D4-4791-AD69-6BD75A39E257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7A983-12C5-405B-8272-6977617899C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rgbClr val="E9C513"/>
          </a:solidFill>
          <a:ln>
            <a:solidFill>
              <a:srgbClr val="E9C5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67"/>
          <a:stretch/>
        </p:blipFill>
        <p:spPr>
          <a:xfrm>
            <a:off x="8507015" y="5524500"/>
            <a:ext cx="588169" cy="6979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CDD0-4795-424C-90E1-1B3BF2AEDB93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E63AD-6659-46C9-B1BF-E8501E7C1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4233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CDD0-4795-424C-90E1-1B3BF2AEDB93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E63AD-6659-46C9-B1BF-E8501E7C1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0248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CDD0-4795-424C-90E1-1B3BF2AEDB93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E63AD-6659-46C9-B1BF-E8501E7C1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575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CDD0-4795-424C-90E1-1B3BF2AEDB93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E63AD-6659-46C9-B1BF-E8501E7C1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2085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CDD0-4795-424C-90E1-1B3BF2AEDB93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E63AD-6659-46C9-B1BF-E8501E7C1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4496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CDD0-4795-424C-90E1-1B3BF2AEDB93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E63AD-6659-46C9-B1BF-E8501E7C1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1847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CDD0-4795-424C-90E1-1B3BF2AEDB93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E63AD-6659-46C9-B1BF-E8501E7C1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189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CDD0-4795-424C-90E1-1B3BF2AEDB93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E63AD-6659-46C9-B1BF-E8501E7C1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451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CDD0-4795-424C-90E1-1B3BF2AEDB93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E63AD-6659-46C9-B1BF-E8501E7C1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414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CDD0-4795-424C-90E1-1B3BF2AEDB93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E63AD-6659-46C9-B1BF-E8501E7C1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5272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CDD0-4795-424C-90E1-1B3BF2AEDB93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E63AD-6659-46C9-B1BF-E8501E7C1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373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9E77A983-12C5-405B-8272-6977617899C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290E25F-39D4-4791-AD69-6BD75A39E257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rgbClr val="E9C513"/>
          </a:solidFill>
          <a:ln>
            <a:solidFill>
              <a:srgbClr val="E9C5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b="1" kern="1200" cap="none" spc="-100" baseline="0">
          <a:ln>
            <a:noFill/>
          </a:ln>
          <a:solidFill>
            <a:schemeClr val="tx2"/>
          </a:solidFill>
          <a:effectLst/>
          <a:latin typeface="+mn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1CDD0-4795-424C-90E1-1B3BF2AEDB93}" type="datetimeFigureOut">
              <a:rPr lang="en-US" smtClean="0"/>
              <a:t>04/04/20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E63AD-6659-46C9-B1BF-E8501E7C1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04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09600"/>
            <a:ext cx="7162800" cy="1295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14400" y="2743200"/>
            <a:ext cx="70866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 smtClean="0"/>
          </a:p>
          <a:p>
            <a:r>
              <a:rPr lang="en-US" sz="4000" i="1" dirty="0" smtClean="0"/>
              <a:t>Mental Health Awareness and </a:t>
            </a:r>
            <a:r>
              <a:rPr lang="en-US" sz="4000" i="1" dirty="0" smtClean="0"/>
              <a:t>Empathetic Communication Skills</a:t>
            </a:r>
            <a:endParaRPr lang="en-US" sz="4000" i="1" dirty="0"/>
          </a:p>
        </p:txBody>
      </p:sp>
    </p:spTree>
    <p:extLst>
      <p:ext uri="{BB962C8B-B14F-4D97-AF65-F5344CB8AC3E}">
        <p14:creationId xmlns:p14="http://schemas.microsoft.com/office/powerpoint/2010/main" val="1986649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rgbClr val="E9C513"/>
          </a:solidFill>
          <a:ln>
            <a:solidFill>
              <a:srgbClr val="E9C5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+mn-lt"/>
              </a:rPr>
              <a:t>Common </a:t>
            </a:r>
            <a:r>
              <a:rPr lang="en-US" b="1" dirty="0" smtClean="0">
                <a:latin typeface="+mn-lt"/>
              </a:rPr>
              <a:t>Issues </a:t>
            </a:r>
            <a:r>
              <a:rPr lang="en-US" b="1" smtClean="0">
                <a:latin typeface="+mn-lt"/>
              </a:rPr>
              <a:t>from c</a:t>
            </a:r>
            <a:endParaRPr lang="en-US" b="1" dirty="0">
              <a:latin typeface="+mn-lt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" r="5908" b="61310"/>
          <a:stretch/>
        </p:blipFill>
        <p:spPr>
          <a:xfrm>
            <a:off x="410027" y="1607105"/>
            <a:ext cx="7916750" cy="4362927"/>
          </a:xfrm>
        </p:spPr>
      </p:pic>
      <p:sp>
        <p:nvSpPr>
          <p:cNvPr id="12" name="Rounded Rectangle 11"/>
          <p:cNvSpPr/>
          <p:nvPr/>
        </p:nvSpPr>
        <p:spPr>
          <a:xfrm>
            <a:off x="1219200" y="1394935"/>
            <a:ext cx="2590800" cy="58626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rgbClr val="003D51"/>
                </a:solidFill>
              </a:rPr>
              <a:t>1. </a:t>
            </a:r>
            <a:r>
              <a:rPr lang="en-US" sz="1200" dirty="0" smtClean="0">
                <a:solidFill>
                  <a:srgbClr val="003D51"/>
                </a:solidFill>
              </a:rPr>
              <a:t>“I miss my personal support network, as I’m living away from my family &amp; friends.”</a:t>
            </a:r>
            <a:endParaRPr lang="en-US" sz="1200" dirty="0">
              <a:solidFill>
                <a:srgbClr val="003D5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80975" y="2309335"/>
            <a:ext cx="2590800" cy="51006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rgbClr val="003D51"/>
                </a:solidFill>
              </a:rPr>
              <a:t>2. </a:t>
            </a:r>
            <a:r>
              <a:rPr lang="en-US" sz="1200" dirty="0" smtClean="0">
                <a:solidFill>
                  <a:srgbClr val="003D51"/>
                </a:solidFill>
              </a:rPr>
              <a:t>“I’m worried about my finances.”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40494" y="3223735"/>
            <a:ext cx="1993106" cy="51006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rgbClr val="003D51"/>
                </a:solidFill>
              </a:rPr>
              <a:t>3.</a:t>
            </a:r>
            <a:r>
              <a:rPr lang="en-US" sz="1600" dirty="0" smtClean="0">
                <a:solidFill>
                  <a:srgbClr val="003D51"/>
                </a:solidFill>
              </a:rPr>
              <a:t> </a:t>
            </a:r>
            <a:r>
              <a:rPr lang="en-US" sz="1200" dirty="0" smtClean="0">
                <a:solidFill>
                  <a:srgbClr val="003D51"/>
                </a:solidFill>
              </a:rPr>
              <a:t>“I have trouble making new friends. I’m so lonely.” </a:t>
            </a:r>
            <a:endParaRPr lang="en-US" sz="1200" dirty="0">
              <a:solidFill>
                <a:srgbClr val="003D5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38112" y="4191000"/>
            <a:ext cx="2147888" cy="65008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rgbClr val="003D51"/>
                </a:solidFill>
              </a:rPr>
              <a:t>4. </a:t>
            </a:r>
            <a:r>
              <a:rPr lang="en-US" sz="1200" dirty="0" smtClean="0">
                <a:solidFill>
                  <a:srgbClr val="003D51"/>
                </a:solidFill>
              </a:rPr>
              <a:t>“I’m single and find it very difficult to establish a relationship.”</a:t>
            </a:r>
            <a:endParaRPr lang="en-US" sz="1200" dirty="0">
              <a:solidFill>
                <a:srgbClr val="003D5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80975" y="5029200"/>
            <a:ext cx="2590800" cy="6858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rgbClr val="003D51"/>
                </a:solidFill>
              </a:rPr>
              <a:t>5.</a:t>
            </a:r>
            <a:r>
              <a:rPr lang="en-US" sz="1200" dirty="0" smtClean="0">
                <a:solidFill>
                  <a:srgbClr val="003D51"/>
                </a:solidFill>
              </a:rPr>
              <a:t> “My family doesn't understand the life I live, its very different than their own.”</a:t>
            </a:r>
            <a:endParaRPr lang="en-US" sz="1200" dirty="0">
              <a:solidFill>
                <a:srgbClr val="003D5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219200" y="5929312"/>
            <a:ext cx="2566988" cy="51006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rgbClr val="003D51"/>
                </a:solidFill>
              </a:rPr>
              <a:t>6. </a:t>
            </a:r>
            <a:r>
              <a:rPr lang="en-US" sz="1200" dirty="0" smtClean="0">
                <a:solidFill>
                  <a:srgbClr val="003D51"/>
                </a:solidFill>
              </a:rPr>
              <a:t>“I can't afford to see a therapist, my medical insurance is so limited." </a:t>
            </a:r>
            <a:endParaRPr lang="en-US" sz="1200" dirty="0">
              <a:solidFill>
                <a:srgbClr val="003D5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267200" y="1401361"/>
            <a:ext cx="2612231" cy="51006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rgbClr val="003D51"/>
                </a:solidFill>
              </a:rPr>
              <a:t>7. </a:t>
            </a:r>
            <a:r>
              <a:rPr lang="en-US" sz="1200" dirty="0" smtClean="0">
                <a:solidFill>
                  <a:srgbClr val="003D51"/>
                </a:solidFill>
              </a:rPr>
              <a:t>"I enjoy my work but once I close my door, I'm incredibly lonely."</a:t>
            </a:r>
            <a:endParaRPr lang="en-US" sz="1200" b="1" dirty="0" smtClean="0">
              <a:solidFill>
                <a:srgbClr val="003D5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688806" y="2183367"/>
            <a:ext cx="2612231" cy="63603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rgbClr val="003D51"/>
                </a:solidFill>
              </a:rPr>
              <a:t>8. </a:t>
            </a:r>
            <a:r>
              <a:rPr lang="en-US" sz="1200" dirty="0" smtClean="0">
                <a:solidFill>
                  <a:srgbClr val="003D51"/>
                </a:solidFill>
              </a:rPr>
              <a:t>“Moving has been really difficult for my mental health &amp; well-being.” 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50831" y="2995135"/>
            <a:ext cx="2264569" cy="73866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rgbClr val="003D51"/>
                </a:solidFill>
              </a:rPr>
              <a:t>9. </a:t>
            </a:r>
            <a:r>
              <a:rPr lang="en-US" sz="1200" dirty="0" smtClean="0">
                <a:solidFill>
                  <a:srgbClr val="003D51"/>
                </a:solidFill>
              </a:rPr>
              <a:t>“I still need to adjust to a different business culture / work environment.”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80633" y="4191000"/>
            <a:ext cx="1900236" cy="66555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rgbClr val="003D51"/>
                </a:solidFill>
              </a:rPr>
              <a:t>10.  </a:t>
            </a:r>
            <a:r>
              <a:rPr lang="en-US" sz="1200" dirty="0" smtClean="0">
                <a:solidFill>
                  <a:srgbClr val="003D51"/>
                </a:solidFill>
              </a:rPr>
              <a:t>“The language barrier is a problem for me.”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93669" y="5181600"/>
            <a:ext cx="2040732" cy="51006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rgbClr val="003D51"/>
                </a:solidFill>
              </a:rPr>
              <a:t>11. </a:t>
            </a:r>
            <a:r>
              <a:rPr lang="en-US" sz="1200" dirty="0" smtClean="0">
                <a:solidFill>
                  <a:srgbClr val="003D51"/>
                </a:solidFill>
              </a:rPr>
              <a:t>“I have had some trouble with culture shock.”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68402" y="5867400"/>
            <a:ext cx="2612231" cy="6096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rgbClr val="003D51"/>
                </a:solidFill>
              </a:rPr>
              <a:t>12. </a:t>
            </a:r>
            <a:r>
              <a:rPr lang="en-US" sz="1200" dirty="0" smtClean="0">
                <a:solidFill>
                  <a:srgbClr val="003D51"/>
                </a:solidFill>
              </a:rPr>
              <a:t>“My partner / family doesn’t seem happy with the decision to move here.”</a:t>
            </a:r>
            <a:endParaRPr lang="en-US" sz="1200" dirty="0">
              <a:solidFill>
                <a:srgbClr val="003D51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67"/>
          <a:stretch/>
        </p:blipFill>
        <p:spPr>
          <a:xfrm>
            <a:off x="8534400" y="5540329"/>
            <a:ext cx="588169" cy="69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152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positive coping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B</a:t>
            </a:r>
            <a:r>
              <a:rPr lang="en-US" dirty="0" smtClean="0"/>
              <a:t>eing able to recognize and prepare for situations/times/people that might cause you increased stress and planning techniques to use to help you deal with these:</a:t>
            </a:r>
          </a:p>
          <a:p>
            <a:pPr>
              <a:buFontTx/>
              <a:buChar char="-"/>
            </a:pPr>
            <a:r>
              <a:rPr lang="en-US" b="1" dirty="0" smtClean="0"/>
              <a:t>Internal resources: </a:t>
            </a:r>
            <a:r>
              <a:rPr lang="en-US" dirty="0" smtClean="0"/>
              <a:t>scheduling time for the activities and/or people you enjoy each day, using breath techniques to reduce your heart rate, practicing a gratitude list to develop a positive attitude, journaling to express your emotions, prioritizing self-care</a:t>
            </a:r>
          </a:p>
          <a:p>
            <a:pPr>
              <a:buFontTx/>
              <a:buChar char="-"/>
            </a:pPr>
            <a:r>
              <a:rPr lang="en-US" b="1" dirty="0" smtClean="0"/>
              <a:t>External resources: </a:t>
            </a:r>
            <a:r>
              <a:rPr lang="en-US" dirty="0" smtClean="0"/>
              <a:t>identifying those in your own support network (family members, friends, colleagues, neighbors) &amp; making regular contact with them, asking for help at home or at work when you are feeling overwhelmed, sharing how you feel by reaching out for support to a counselor or Lifeline </a:t>
            </a:r>
            <a:r>
              <a:rPr lang="en-US" dirty="0" smtClean="0">
                <a:sym typeface="Wingdings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009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Which of these coping strategies are positive or negative?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9157" b="29157"/>
          <a:stretch>
            <a:fillRect/>
          </a:stretch>
        </p:blipFill>
        <p:spPr>
          <a:xfrm>
            <a:off x="609600" y="1524000"/>
            <a:ext cx="2590800" cy="19812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886200"/>
            <a:ext cx="2667000" cy="2438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810000"/>
            <a:ext cx="2048256" cy="228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5400" y="381000"/>
            <a:ext cx="3121152" cy="31211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6600" y="838200"/>
            <a:ext cx="2078736" cy="31211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000" y="3886200"/>
            <a:ext cx="2432304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337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Mental health awareness &amp; functioning means….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….building our own resilience through identifying internal and external resources to use as support during difficult times. Let’s share…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 smtClean="0"/>
          </a:p>
        </p:txBody>
      </p:sp>
      <p:sp>
        <p:nvSpPr>
          <p:cNvPr id="4" name="Cloud 3"/>
          <p:cNvSpPr/>
          <p:nvPr/>
        </p:nvSpPr>
        <p:spPr>
          <a:xfrm>
            <a:off x="762000" y="2514600"/>
            <a:ext cx="6858000" cy="3200400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 smtClean="0">
                <a:solidFill>
                  <a:srgbClr val="FFFF00"/>
                </a:solidFill>
              </a:rPr>
              <a:t>What are some of the internal and external resources that you use to cope during challenging times?</a:t>
            </a:r>
            <a:endParaRPr lang="en-US" sz="32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05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Helping others in the workplace: Support </a:t>
            </a:r>
            <a:r>
              <a:rPr lang="en-US" dirty="0" err="1" smtClean="0"/>
              <a:t>vs</a:t>
            </a:r>
            <a:r>
              <a:rPr lang="en-US" dirty="0" smtClean="0"/>
              <a:t> Advice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upportive conversation techniques demonstrate our care and willingness to listen to our </a:t>
            </a:r>
            <a:r>
              <a:rPr lang="en-US" dirty="0" smtClean="0"/>
              <a:t>caller’s </a:t>
            </a:r>
            <a:r>
              <a:rPr lang="en-US" dirty="0" smtClean="0"/>
              <a:t>concerns</a:t>
            </a:r>
          </a:p>
          <a:p>
            <a:r>
              <a:rPr lang="en-US" dirty="0" smtClean="0"/>
              <a:t>Our </a:t>
            </a:r>
            <a:r>
              <a:rPr lang="en-US" dirty="0" smtClean="0"/>
              <a:t>callers feel </a:t>
            </a:r>
            <a:r>
              <a:rPr lang="en-US" dirty="0" smtClean="0"/>
              <a:t>more supported when their feelings and emotions are recognized and understood by the listener</a:t>
            </a:r>
          </a:p>
          <a:p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EXAMPLES</a:t>
            </a:r>
            <a:endParaRPr lang="en-US" dirty="0"/>
          </a:p>
          <a:p>
            <a:pPr marL="114300" indent="0">
              <a:buNone/>
            </a:pPr>
            <a:r>
              <a:rPr lang="en-US" dirty="0" smtClean="0"/>
              <a:t>A</a:t>
            </a:r>
            <a:r>
              <a:rPr lang="en-US" dirty="0"/>
              <a:t>:</a:t>
            </a:r>
            <a:r>
              <a:rPr lang="en-US" dirty="0" smtClean="0"/>
              <a:t> I think you are stressed  &amp; working really hard preparing online lessons and you need to take care of yourself more </a:t>
            </a:r>
          </a:p>
          <a:p>
            <a:pPr marL="114300" indent="0">
              <a:buNone/>
            </a:pPr>
            <a:r>
              <a:rPr lang="en-US" i="1" dirty="0" smtClean="0">
                <a:solidFill>
                  <a:srgbClr val="000090"/>
                </a:solidFill>
              </a:rPr>
              <a:t>S: I hear you say you feel overwhelmed by your workload right now. Have you planned something to take care of yourself today?</a:t>
            </a:r>
            <a:endParaRPr lang="en-US" i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195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</a:t>
            </a:r>
            <a:r>
              <a:rPr lang="en-US" dirty="0" err="1" smtClean="0"/>
              <a:t>vs</a:t>
            </a:r>
            <a:r>
              <a:rPr lang="en-US" dirty="0" smtClean="0"/>
              <a:t> Advice in the workplace – more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dirty="0" smtClean="0"/>
              <a:t>A: You’re probably more anxious than usual because of this virus situation</a:t>
            </a:r>
          </a:p>
          <a:p>
            <a:pPr marL="114300" indent="0">
              <a:buNone/>
            </a:pPr>
            <a:r>
              <a:rPr lang="en-US" i="1" dirty="0" smtClean="0">
                <a:solidFill>
                  <a:srgbClr val="000090"/>
                </a:solidFill>
              </a:rPr>
              <a:t>S: Where do you think your feelings of anxiety might be coming from?</a:t>
            </a:r>
          </a:p>
          <a:p>
            <a:pPr marL="114300" indent="0">
              <a:buNone/>
            </a:pPr>
            <a:endParaRPr lang="en-US" i="1" dirty="0">
              <a:solidFill>
                <a:srgbClr val="000090"/>
              </a:solidFill>
            </a:endParaRPr>
          </a:p>
          <a:p>
            <a:pPr marL="114300" indent="0">
              <a:buNone/>
            </a:pPr>
            <a:r>
              <a:rPr lang="en-US" dirty="0" smtClean="0"/>
              <a:t>A:  Perhaps you should try to contact your family</a:t>
            </a:r>
          </a:p>
          <a:p>
            <a:pPr marL="114300" indent="0">
              <a:buNone/>
            </a:pPr>
            <a:r>
              <a:rPr lang="en-US" i="1" dirty="0" smtClean="0">
                <a:solidFill>
                  <a:srgbClr val="000090"/>
                </a:solidFill>
              </a:rPr>
              <a:t>S:  Where do you think you could ask for </a:t>
            </a:r>
            <a:r>
              <a:rPr lang="en-US" i="1" dirty="0" err="1" smtClean="0">
                <a:solidFill>
                  <a:srgbClr val="000090"/>
                </a:solidFill>
              </a:rPr>
              <a:t>abit</a:t>
            </a:r>
            <a:r>
              <a:rPr lang="en-US" i="1" dirty="0" smtClean="0">
                <a:solidFill>
                  <a:srgbClr val="000090"/>
                </a:solidFill>
              </a:rPr>
              <a:t> more support right now?</a:t>
            </a:r>
          </a:p>
          <a:p>
            <a:pPr marL="114300" indent="0">
              <a:buNone/>
            </a:pPr>
            <a:endParaRPr lang="en-US" i="1" dirty="0">
              <a:solidFill>
                <a:srgbClr val="000090"/>
              </a:solidFill>
            </a:endParaRPr>
          </a:p>
          <a:p>
            <a:pPr marL="114300" indent="0">
              <a:buNone/>
            </a:pPr>
            <a:r>
              <a:rPr lang="en-US" dirty="0" smtClean="0"/>
              <a:t>A: It would be good if you could exercise each day as that will help you feel more positive</a:t>
            </a:r>
          </a:p>
          <a:p>
            <a:pPr marL="114300" indent="0">
              <a:buNone/>
            </a:pPr>
            <a:r>
              <a:rPr lang="en-US" i="1" dirty="0" smtClean="0">
                <a:solidFill>
                  <a:srgbClr val="000090"/>
                </a:solidFill>
              </a:rPr>
              <a:t>S:  What kind of exercise activities do you usually enjoy doing? Are you able to do any of those where you are?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764744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Empathetic Conversation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620000" cy="4495800"/>
          </a:xfrm>
        </p:spPr>
        <p:txBody>
          <a:bodyPr/>
          <a:lstStyle/>
          <a:p>
            <a:pPr marL="114300" indent="0">
              <a:buNone/>
            </a:pPr>
            <a:r>
              <a:rPr lang="en-GB" dirty="0"/>
              <a:t> </a:t>
            </a:r>
          </a:p>
          <a:p>
            <a:r>
              <a:rPr lang="en-GB" sz="2800" dirty="0"/>
              <a:t>In empathetic </a:t>
            </a:r>
            <a:r>
              <a:rPr lang="en-GB" sz="2800" dirty="0" smtClean="0"/>
              <a:t>conversations </a:t>
            </a:r>
            <a:r>
              <a:rPr lang="en-GB" sz="2800" dirty="0"/>
              <a:t>we place our full focus on the </a:t>
            </a:r>
            <a:r>
              <a:rPr lang="en-GB" sz="2800" dirty="0" smtClean="0"/>
              <a:t>person </a:t>
            </a:r>
            <a:r>
              <a:rPr lang="en-GB" sz="2800" dirty="0"/>
              <a:t>and what they are trying to </a:t>
            </a:r>
            <a:r>
              <a:rPr lang="en-GB" sz="2800" dirty="0" smtClean="0"/>
              <a:t>communicate to us</a:t>
            </a:r>
          </a:p>
          <a:p>
            <a:r>
              <a:rPr lang="en-US" sz="2800" dirty="0" smtClean="0"/>
              <a:t>O</a:t>
            </a:r>
            <a:r>
              <a:rPr lang="en-GB" sz="2800" dirty="0" err="1" smtClean="0"/>
              <a:t>ur</a:t>
            </a:r>
            <a:r>
              <a:rPr lang="en-GB" sz="2800" dirty="0" smtClean="0"/>
              <a:t> responses show our careful understanding of </a:t>
            </a:r>
            <a:r>
              <a:rPr lang="en-US" sz="2800" dirty="0" err="1" smtClean="0"/>
              <a:t>th</a:t>
            </a:r>
            <a:r>
              <a:rPr lang="en-GB" sz="2800" dirty="0" smtClean="0"/>
              <a:t>e person’s distress</a:t>
            </a:r>
          </a:p>
          <a:p>
            <a:r>
              <a:rPr lang="en-US" sz="2800" dirty="0" smtClean="0"/>
              <a:t>W</a:t>
            </a:r>
            <a:r>
              <a:rPr lang="en-GB" sz="2800" dirty="0" smtClean="0"/>
              <a:t>e try hard to ensure our </a:t>
            </a:r>
            <a:r>
              <a:rPr lang="en-GB" sz="2800" dirty="0" smtClean="0"/>
              <a:t>caller </a:t>
            </a:r>
            <a:r>
              <a:rPr lang="en-GB" sz="2800" dirty="0" smtClean="0"/>
              <a:t>feels valued and supported by us by not interrupting or talking over them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66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620000" cy="1143000"/>
          </a:xfrm>
        </p:spPr>
        <p:txBody>
          <a:bodyPr/>
          <a:lstStyle/>
          <a:p>
            <a:r>
              <a:rPr lang="en-GB" dirty="0"/>
              <a:t>Empathetic </a:t>
            </a:r>
            <a:r>
              <a:rPr lang="en-GB" dirty="0" smtClean="0"/>
              <a:t>Communication </a:t>
            </a:r>
            <a:r>
              <a:rPr lang="en-GB" dirty="0"/>
              <a:t>Toolbox</a:t>
            </a:r>
            <a:br>
              <a:rPr lang="en-GB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029200"/>
          </a:xfrm>
        </p:spPr>
        <p:txBody>
          <a:bodyPr>
            <a:normAutofit fontScale="25000" lnSpcReduction="20000"/>
          </a:bodyPr>
          <a:lstStyle/>
          <a:p>
            <a:r>
              <a:rPr lang="en-GB" sz="11200" dirty="0" smtClean="0"/>
              <a:t>Includes:  effective </a:t>
            </a:r>
            <a:r>
              <a:rPr lang="en-GB" sz="11200" dirty="0"/>
              <a:t>questioning, </a:t>
            </a:r>
            <a:r>
              <a:rPr lang="en-GB" sz="11200" dirty="0" smtClean="0"/>
              <a:t>pausing &amp; reflecting</a:t>
            </a:r>
          </a:p>
          <a:p>
            <a:pPr marL="114300" indent="0">
              <a:buNone/>
            </a:pPr>
            <a:endParaRPr lang="en-GB" sz="9600" b="1" dirty="0" smtClean="0"/>
          </a:p>
          <a:p>
            <a:pPr marL="114300" indent="0">
              <a:buNone/>
            </a:pPr>
            <a:r>
              <a:rPr lang="en-GB" sz="9600" b="1" dirty="0" smtClean="0"/>
              <a:t>1. Effective questions</a:t>
            </a:r>
            <a:r>
              <a:rPr lang="en-GB" sz="9600" dirty="0" smtClean="0"/>
              <a:t> -  These </a:t>
            </a:r>
            <a:r>
              <a:rPr lang="en-GB" sz="9600" dirty="0"/>
              <a:t>can help to </a:t>
            </a:r>
            <a:r>
              <a:rPr lang="en-GB" sz="9600" dirty="0" smtClean="0"/>
              <a:t>start a </a:t>
            </a:r>
            <a:r>
              <a:rPr lang="en-GB" sz="9600" dirty="0"/>
              <a:t>conversation, encourage </a:t>
            </a:r>
            <a:r>
              <a:rPr lang="en-GB" sz="9600" dirty="0" smtClean="0"/>
              <a:t>expression of emotion, </a:t>
            </a:r>
            <a:r>
              <a:rPr lang="en-GB" sz="9600" dirty="0"/>
              <a:t>gather information, provide clarity and explore options and create rapport. </a:t>
            </a:r>
          </a:p>
          <a:p>
            <a:pPr marL="114300" indent="0">
              <a:buNone/>
            </a:pPr>
            <a:endParaRPr lang="en-GB" sz="9600" dirty="0" smtClean="0"/>
          </a:p>
          <a:p>
            <a:pPr marL="114300" indent="0">
              <a:buNone/>
            </a:pPr>
            <a:r>
              <a:rPr lang="en-GB" sz="9600" b="1" dirty="0" smtClean="0"/>
              <a:t>Close</a:t>
            </a:r>
            <a:r>
              <a:rPr lang="en-GB" sz="9600" b="1" dirty="0"/>
              <a:t>-ended questions </a:t>
            </a:r>
            <a:r>
              <a:rPr lang="en-GB" sz="9600" dirty="0"/>
              <a:t>give you </a:t>
            </a:r>
            <a:r>
              <a:rPr lang="en-GB" sz="9600" dirty="0" smtClean="0"/>
              <a:t>specific ‘yes’ or ‘no’ answers to questions</a:t>
            </a:r>
            <a:r>
              <a:rPr lang="en-GB" sz="9600" dirty="0"/>
              <a:t> </a:t>
            </a:r>
          </a:p>
          <a:p>
            <a:r>
              <a:rPr lang="en-GB" sz="9600" i="1" dirty="0" err="1"/>
              <a:t>Eg</a:t>
            </a:r>
            <a:r>
              <a:rPr lang="en-GB" sz="9600" i="1" dirty="0"/>
              <a:t>.     Are you </a:t>
            </a:r>
            <a:r>
              <a:rPr lang="en-GB" sz="9600" i="1" dirty="0" smtClean="0"/>
              <a:t>annoyed that you have to stay inside all day? </a:t>
            </a:r>
            <a:r>
              <a:rPr lang="en-GB" sz="9600" dirty="0" smtClean="0"/>
              <a:t> </a:t>
            </a:r>
            <a:r>
              <a:rPr lang="en-GB" sz="9600" i="1" dirty="0" smtClean="0"/>
              <a:t>Have </a:t>
            </a:r>
            <a:r>
              <a:rPr lang="en-GB" sz="9600" i="1" dirty="0"/>
              <a:t>you tried </a:t>
            </a:r>
            <a:r>
              <a:rPr lang="en-GB" sz="9600" i="1" dirty="0" smtClean="0"/>
              <a:t>to go outside? </a:t>
            </a:r>
            <a:endParaRPr lang="en-GB" sz="9600" dirty="0"/>
          </a:p>
          <a:p>
            <a:pPr marL="114300" indent="0">
              <a:buNone/>
            </a:pPr>
            <a:endParaRPr lang="en-GB" sz="7200" dirty="0" smtClean="0"/>
          </a:p>
          <a:p>
            <a:pPr marL="114300" indent="0">
              <a:buNone/>
            </a:pPr>
            <a:r>
              <a:rPr lang="en-GB" sz="7200" dirty="0"/>
              <a:t> </a:t>
            </a:r>
            <a:endParaRPr lang="en-GB" sz="7200" dirty="0" smtClean="0"/>
          </a:p>
          <a:p>
            <a:pPr marL="114300" indent="0">
              <a:buNone/>
            </a:pPr>
            <a:r>
              <a:rPr lang="en-GB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770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Empathetic </a:t>
            </a:r>
            <a:r>
              <a:rPr lang="en-GB" dirty="0" smtClean="0"/>
              <a:t>Communication Toolbox </a:t>
            </a:r>
            <a:r>
              <a:rPr lang="en-GB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en-GB" sz="2400" b="1" dirty="0" smtClean="0"/>
          </a:p>
          <a:p>
            <a:pPr marL="114300" indent="0">
              <a:buNone/>
            </a:pPr>
            <a:r>
              <a:rPr lang="en-GB" sz="2400" b="1" dirty="0" smtClean="0"/>
              <a:t>Open</a:t>
            </a:r>
            <a:r>
              <a:rPr lang="en-GB" sz="2400" b="1" dirty="0"/>
              <a:t>-ended questions </a:t>
            </a:r>
            <a:r>
              <a:rPr lang="en-GB" sz="2400" dirty="0"/>
              <a:t>allow </a:t>
            </a:r>
            <a:r>
              <a:rPr lang="en-GB" sz="2400" dirty="0" smtClean="0"/>
              <a:t>the caller</a:t>
            </a:r>
            <a:r>
              <a:rPr lang="en-GB" sz="2400" dirty="0" smtClean="0"/>
              <a:t> </a:t>
            </a:r>
            <a:r>
              <a:rPr lang="en-GB" sz="2400" dirty="0"/>
              <a:t>more freedom to direct the conversation and vent emotions. This type of question is especially important for </a:t>
            </a:r>
            <a:r>
              <a:rPr lang="en-GB" sz="2400" dirty="0" smtClean="0"/>
              <a:t>callers </a:t>
            </a:r>
            <a:r>
              <a:rPr lang="en-GB" sz="2400" dirty="0"/>
              <a:t>who are not so willing to open up. </a:t>
            </a:r>
            <a:endParaRPr lang="en-GB" sz="2400" dirty="0" smtClean="0"/>
          </a:p>
          <a:p>
            <a:pPr marL="114300" indent="0">
              <a:buNone/>
            </a:pPr>
            <a:endParaRPr lang="en-GB" sz="2400" dirty="0"/>
          </a:p>
          <a:p>
            <a:r>
              <a:rPr lang="en-GB" sz="2400" i="1" dirty="0" err="1"/>
              <a:t>Eg</a:t>
            </a:r>
            <a:r>
              <a:rPr lang="en-GB" sz="2400" i="1" dirty="0"/>
              <a:t>. 	Could you tell me more? (Particularly useful at the </a:t>
            </a:r>
            <a:r>
              <a:rPr lang="en-GB" sz="2400" i="1" dirty="0" smtClean="0"/>
              <a:t>	beginning </a:t>
            </a:r>
            <a:r>
              <a:rPr lang="en-GB" sz="2400" i="1" dirty="0"/>
              <a:t>of a </a:t>
            </a:r>
            <a:r>
              <a:rPr lang="en-GB" sz="2400" i="1" dirty="0" smtClean="0"/>
              <a:t>conversation</a:t>
            </a:r>
            <a:r>
              <a:rPr lang="en-GB" sz="2400" i="1" dirty="0"/>
              <a:t>)</a:t>
            </a:r>
          </a:p>
          <a:p>
            <a:pPr marL="114300" indent="0">
              <a:buNone/>
            </a:pPr>
            <a:r>
              <a:rPr lang="en-GB" sz="2400" i="1" dirty="0"/>
              <a:t>	How are you feeling about that now? How did that </a:t>
            </a:r>
            <a:r>
              <a:rPr lang="en-GB" sz="2400" i="1" dirty="0" smtClean="0"/>
              <a:t>	come </a:t>
            </a:r>
            <a:r>
              <a:rPr lang="en-GB" sz="2400" i="1" dirty="0"/>
              <a:t>about? What </a:t>
            </a:r>
            <a:r>
              <a:rPr lang="en-GB" sz="2400" i="1" dirty="0" smtClean="0"/>
              <a:t>other </a:t>
            </a:r>
            <a:r>
              <a:rPr lang="en-GB" sz="2400" i="1" dirty="0"/>
              <a:t>options have you </a:t>
            </a:r>
            <a:r>
              <a:rPr lang="en-GB" sz="2400" i="1" dirty="0" smtClean="0"/>
              <a:t>	considered</a:t>
            </a:r>
            <a:r>
              <a:rPr lang="en-GB" sz="2400" i="1" dirty="0"/>
              <a:t>?   </a:t>
            </a:r>
            <a:endParaRPr lang="en-GB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188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Empathetic </a:t>
            </a:r>
            <a:r>
              <a:rPr lang="en-GB" dirty="0"/>
              <a:t>Communication Toolbox </a:t>
            </a:r>
            <a:r>
              <a:rPr lang="en-GB" dirty="0" err="1"/>
              <a:t>cont</a:t>
            </a:r>
            <a:r>
              <a:rPr lang="en-US" dirty="0"/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b="1" dirty="0" smtClean="0"/>
              <a:t>2. Reasons to reflect </a:t>
            </a:r>
            <a:r>
              <a:rPr lang="en-US" b="1" dirty="0" smtClean="0"/>
              <a:t>the caller’s</a:t>
            </a:r>
            <a:r>
              <a:rPr lang="en-US" b="1" dirty="0" smtClean="0"/>
              <a:t> </a:t>
            </a:r>
            <a:r>
              <a:rPr lang="en-US" b="1" dirty="0" smtClean="0"/>
              <a:t>emotions…</a:t>
            </a:r>
          </a:p>
          <a:p>
            <a:pPr>
              <a:buFontTx/>
              <a:buChar char="-"/>
            </a:pPr>
            <a:r>
              <a:rPr lang="en-US" dirty="0" smtClean="0"/>
              <a:t>Allows </a:t>
            </a:r>
            <a:r>
              <a:rPr lang="en-US" dirty="0" smtClean="0"/>
              <a:t>the</a:t>
            </a:r>
            <a:r>
              <a:rPr lang="en-US" dirty="0" smtClean="0"/>
              <a:t> caller </a:t>
            </a:r>
            <a:r>
              <a:rPr lang="en-US" dirty="0" smtClean="0"/>
              <a:t>to feel understood </a:t>
            </a:r>
          </a:p>
          <a:p>
            <a:pPr>
              <a:buFontTx/>
              <a:buChar char="-"/>
            </a:pPr>
            <a:r>
              <a:rPr lang="en-US" dirty="0" smtClean="0"/>
              <a:t>Helps </a:t>
            </a:r>
            <a:r>
              <a:rPr lang="en-US" dirty="0" smtClean="0"/>
              <a:t>the</a:t>
            </a:r>
            <a:r>
              <a:rPr lang="en-US" dirty="0" smtClean="0"/>
              <a:t> caller </a:t>
            </a:r>
            <a:r>
              <a:rPr lang="en-US" dirty="0" smtClean="0"/>
              <a:t>gain perspective on themselves/their situation</a:t>
            </a:r>
          </a:p>
          <a:p>
            <a:pPr>
              <a:buFontTx/>
              <a:buChar char="-"/>
            </a:pPr>
            <a:r>
              <a:rPr lang="en-US" dirty="0" smtClean="0"/>
              <a:t>Helps you clarify what you have heard/understood </a:t>
            </a:r>
            <a:r>
              <a:rPr lang="en-US" dirty="0" smtClean="0"/>
              <a:t>about the caller</a:t>
            </a:r>
            <a:endParaRPr lang="en-US" dirty="0" smtClean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r>
              <a:rPr lang="en-US" b="1" dirty="0" smtClean="0"/>
              <a:t>How to reflect a person’s emotions:</a:t>
            </a:r>
          </a:p>
          <a:p>
            <a:pPr marL="114300" indent="0">
              <a:buNone/>
            </a:pPr>
            <a:r>
              <a:rPr lang="en-US" dirty="0" smtClean="0"/>
              <a:t>State what you feel the </a:t>
            </a:r>
            <a:r>
              <a:rPr lang="en-US" dirty="0" smtClean="0"/>
              <a:t>caller</a:t>
            </a:r>
            <a:r>
              <a:rPr lang="en-US" dirty="0" smtClean="0"/>
              <a:t> </a:t>
            </a:r>
            <a:r>
              <a:rPr lang="en-US" dirty="0" smtClean="0"/>
              <a:t>is feeling by paraphrasing or repeating </a:t>
            </a:r>
            <a:r>
              <a:rPr lang="en-US" dirty="0" smtClean="0"/>
              <a:t>their </a:t>
            </a:r>
            <a:r>
              <a:rPr lang="en-US" dirty="0" smtClean="0"/>
              <a:t>words </a:t>
            </a:r>
            <a:endParaRPr lang="en-US" dirty="0" smtClean="0"/>
          </a:p>
          <a:p>
            <a:pPr marL="114300" indent="0">
              <a:buNone/>
            </a:pPr>
            <a:r>
              <a:rPr lang="en-US" dirty="0" err="1" smtClean="0"/>
              <a:t>Eg</a:t>
            </a:r>
            <a:r>
              <a:rPr lang="en-US" dirty="0" smtClean="0"/>
              <a:t>. </a:t>
            </a:r>
            <a:r>
              <a:rPr lang="en-US" b="1" dirty="0" smtClean="0"/>
              <a:t>“I am feeling anxious about what will happen” </a:t>
            </a:r>
            <a:r>
              <a:rPr lang="en-US" dirty="0" smtClean="0">
                <a:sym typeface="Wingdings"/>
              </a:rPr>
              <a:t> </a:t>
            </a:r>
            <a:r>
              <a:rPr lang="en-US" i="1" dirty="0" smtClean="0">
                <a:solidFill>
                  <a:srgbClr val="000090"/>
                </a:solidFill>
                <a:sym typeface="Wingdings"/>
              </a:rPr>
              <a:t>“So you feel some uncertainty about the future?”/  </a:t>
            </a:r>
            <a:r>
              <a:rPr lang="en-US" b="1" dirty="0" smtClean="0">
                <a:sym typeface="Wingdings"/>
              </a:rPr>
              <a:t>“I am pissed I can’t come back” </a:t>
            </a:r>
            <a:r>
              <a:rPr lang="en-US" i="1" dirty="0" smtClean="0">
                <a:solidFill>
                  <a:srgbClr val="000090"/>
                </a:solidFill>
                <a:sym typeface="Wingdings"/>
              </a:rPr>
              <a:t> “It sounds like you are upset that you cannot return yet”</a:t>
            </a:r>
            <a:endParaRPr lang="en-US" dirty="0" smtClean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76457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7620000" cy="1143000"/>
          </a:xfrm>
        </p:spPr>
        <p:txBody>
          <a:bodyPr/>
          <a:lstStyle/>
          <a:p>
            <a:r>
              <a:rPr lang="en-GB" dirty="0"/>
              <a:t>Empathetic </a:t>
            </a:r>
            <a:r>
              <a:rPr lang="en-GB" dirty="0" smtClean="0"/>
              <a:t>Communication Toolbox </a:t>
            </a:r>
            <a:r>
              <a:rPr lang="en-GB" dirty="0" err="1" smtClean="0"/>
              <a:t>cont</a:t>
            </a:r>
            <a:r>
              <a:rPr lang="en-US" dirty="0" smtClean="0"/>
              <a:t>…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114300" indent="0">
              <a:buNone/>
            </a:pPr>
            <a:r>
              <a:rPr lang="en-GB" sz="2600" b="1" dirty="0" smtClean="0"/>
              <a:t>3. Power of a </a:t>
            </a:r>
            <a:r>
              <a:rPr lang="en-GB" sz="2600" b="1" dirty="0"/>
              <a:t>pause</a:t>
            </a:r>
            <a:r>
              <a:rPr lang="en-GB" sz="2600" dirty="0"/>
              <a:t> </a:t>
            </a:r>
            <a:r>
              <a:rPr lang="en-GB" sz="2600" dirty="0" smtClean="0"/>
              <a:t>A </a:t>
            </a:r>
            <a:r>
              <a:rPr lang="en-GB" sz="2600" dirty="0"/>
              <a:t>key here is to be comfortable with </a:t>
            </a:r>
            <a:r>
              <a:rPr lang="en-GB" sz="2600" dirty="0" smtClean="0"/>
              <a:t>allowing </a:t>
            </a:r>
            <a:r>
              <a:rPr lang="en-GB" sz="2600" dirty="0" smtClean="0"/>
              <a:t>the caller</a:t>
            </a:r>
            <a:r>
              <a:rPr lang="en-GB" sz="2600" dirty="0" smtClean="0"/>
              <a:t> </a:t>
            </a:r>
            <a:r>
              <a:rPr lang="en-GB" sz="2600" dirty="0" smtClean="0"/>
              <a:t>space to share their feelings</a:t>
            </a:r>
            <a:endParaRPr lang="en-GB" sz="2600" dirty="0"/>
          </a:p>
          <a:p>
            <a:pPr marL="114300" indent="0">
              <a:buNone/>
            </a:pPr>
            <a:endParaRPr lang="en-GB" sz="2600" dirty="0"/>
          </a:p>
          <a:p>
            <a:pPr marL="114300" indent="0">
              <a:buNone/>
            </a:pPr>
            <a:r>
              <a:rPr lang="en-GB" sz="2600" b="1" dirty="0" smtClean="0"/>
              <a:t>Reasons </a:t>
            </a:r>
            <a:r>
              <a:rPr lang="en-GB" sz="2600" b="1" dirty="0"/>
              <a:t>to pause:</a:t>
            </a:r>
          </a:p>
          <a:p>
            <a:pPr lvl="0"/>
            <a:r>
              <a:rPr lang="en-GB" sz="2600" dirty="0"/>
              <a:t>To allow time for </a:t>
            </a:r>
            <a:r>
              <a:rPr lang="en-GB" sz="2600" dirty="0"/>
              <a:t>the caller to </a:t>
            </a:r>
            <a:r>
              <a:rPr lang="en-GB" sz="2600" dirty="0"/>
              <a:t>think and process </a:t>
            </a:r>
          </a:p>
          <a:p>
            <a:pPr lvl="0"/>
            <a:r>
              <a:rPr lang="en-GB" sz="2600" dirty="0"/>
              <a:t>To allow time for </a:t>
            </a:r>
            <a:r>
              <a:rPr lang="en-GB" sz="2600" dirty="0"/>
              <a:t>the caller to </a:t>
            </a:r>
            <a:r>
              <a:rPr lang="en-GB" sz="2600" dirty="0"/>
              <a:t>release emotions </a:t>
            </a:r>
          </a:p>
          <a:p>
            <a:pPr lvl="0"/>
            <a:r>
              <a:rPr lang="en-GB" sz="2600" dirty="0"/>
              <a:t>To allow time for </a:t>
            </a:r>
            <a:r>
              <a:rPr lang="en-GB" sz="2600" dirty="0" smtClean="0"/>
              <a:t>you </a:t>
            </a:r>
            <a:r>
              <a:rPr lang="en-GB" sz="2600" dirty="0"/>
              <a:t>to really understand </a:t>
            </a:r>
            <a:r>
              <a:rPr lang="en-GB" sz="2600" dirty="0"/>
              <a:t>the </a:t>
            </a:r>
            <a:r>
              <a:rPr lang="en-GB" sz="2600" dirty="0" smtClean="0"/>
              <a:t>caller’s </a:t>
            </a:r>
            <a:r>
              <a:rPr lang="en-GB" sz="2600" dirty="0"/>
              <a:t>responses</a:t>
            </a:r>
            <a:endParaRPr lang="en-GB" sz="2600" dirty="0"/>
          </a:p>
          <a:p>
            <a:endParaRPr lang="en-GB" sz="2600" b="1" dirty="0"/>
          </a:p>
          <a:p>
            <a:pPr marL="114300" indent="0">
              <a:buNone/>
            </a:pPr>
            <a:r>
              <a:rPr lang="en-GB" sz="2600" b="1" dirty="0"/>
              <a:t>When to pause </a:t>
            </a:r>
          </a:p>
          <a:p>
            <a:pPr lvl="0"/>
            <a:r>
              <a:rPr lang="en-GB" sz="2600" dirty="0"/>
              <a:t>the caller is </a:t>
            </a:r>
            <a:r>
              <a:rPr lang="en-GB" sz="2600" dirty="0" smtClean="0"/>
              <a:t>expressing </a:t>
            </a:r>
            <a:r>
              <a:rPr lang="en-GB" sz="2600" dirty="0"/>
              <a:t>strong emotions </a:t>
            </a:r>
          </a:p>
          <a:p>
            <a:pPr lvl="0"/>
            <a:r>
              <a:rPr lang="en-GB" sz="2600" dirty="0"/>
              <a:t>a</a:t>
            </a:r>
            <a:r>
              <a:rPr lang="en-GB" sz="2600" dirty="0" smtClean="0"/>
              <a:t>fter </a:t>
            </a:r>
            <a:r>
              <a:rPr lang="en-GB" sz="2600" dirty="0"/>
              <a:t>you reflect back what they have said </a:t>
            </a:r>
          </a:p>
          <a:p>
            <a:pPr lvl="0"/>
            <a:r>
              <a:rPr lang="en-GB" sz="2600" dirty="0"/>
              <a:t>a</a:t>
            </a:r>
            <a:r>
              <a:rPr lang="en-GB" sz="2600" dirty="0" smtClean="0"/>
              <a:t>fter </a:t>
            </a:r>
            <a:r>
              <a:rPr lang="en-GB" sz="2600" dirty="0"/>
              <a:t>you ask a question </a:t>
            </a:r>
            <a:endParaRPr lang="en-GB" sz="2600" dirty="0" smtClean="0"/>
          </a:p>
          <a:p>
            <a:pPr lvl="0"/>
            <a:r>
              <a:rPr lang="en-GB" sz="2600" dirty="0"/>
              <a:t>w</a:t>
            </a:r>
            <a:r>
              <a:rPr lang="en-GB" sz="2600" dirty="0" smtClean="0"/>
              <a:t>hen </a:t>
            </a:r>
            <a:r>
              <a:rPr lang="en-GB" sz="2600" dirty="0" smtClean="0"/>
              <a:t>you unsure </a:t>
            </a:r>
            <a:r>
              <a:rPr lang="en-GB" sz="2600" dirty="0"/>
              <a:t>what to </a:t>
            </a:r>
            <a:r>
              <a:rPr lang="en-GB" sz="2600" dirty="0" smtClean="0"/>
              <a:t>say</a:t>
            </a:r>
            <a:endParaRPr lang="en-GB" sz="2600" dirty="0"/>
          </a:p>
          <a:p>
            <a:pPr marL="114300" indent="0">
              <a:buNone/>
            </a:pP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124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609600"/>
            <a:ext cx="7620000" cy="4724400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 smtClean="0">
                <a:solidFill>
                  <a:srgbClr val="FFFF00"/>
                </a:solidFill>
              </a:rPr>
              <a:t>Do you have any questions about Empathetic Conversation skills</a:t>
            </a:r>
            <a:r>
              <a:rPr lang="en-US" sz="3200" i="1" dirty="0" smtClean="0">
                <a:solidFill>
                  <a:srgbClr val="FFFF00"/>
                </a:solidFill>
              </a:rPr>
              <a:t>? Write them down and bring them to training Day 1</a:t>
            </a:r>
            <a:endParaRPr lang="en-US" sz="32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0793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Custom 4">
      <a:dk1>
        <a:srgbClr val="000000"/>
      </a:dk1>
      <a:lt1>
        <a:srgbClr val="F8F8F8"/>
      </a:lt1>
      <a:dk2>
        <a:srgbClr val="003D51"/>
      </a:dk2>
      <a:lt2>
        <a:srgbClr val="E9C513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20382</TotalTime>
  <Words>947</Words>
  <Application>Microsoft Macintosh PowerPoint</Application>
  <PresentationFormat>On-screen Show (4:3)</PresentationFormat>
  <Paragraphs>85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Adjacency</vt:lpstr>
      <vt:lpstr>Custom Design</vt:lpstr>
      <vt:lpstr>PowerPoint Presentation</vt:lpstr>
      <vt:lpstr>Common Issues from c</vt:lpstr>
      <vt:lpstr>Examples of positive coping mechanisms</vt:lpstr>
      <vt:lpstr>Which of these coping strategies are positive or negative?</vt:lpstr>
      <vt:lpstr>Mental health awareness &amp; functioning means….</vt:lpstr>
      <vt:lpstr>Helping others in the workplace: Support vs Advice </vt:lpstr>
      <vt:lpstr>Support vs Advice in the workplace – more examples</vt:lpstr>
      <vt:lpstr>Empathetic Conversation Skills</vt:lpstr>
      <vt:lpstr>Empathetic Communication Toolbox </vt:lpstr>
      <vt:lpstr>Empathetic Communication Toolbox cont…</vt:lpstr>
      <vt:lpstr>Empathetic Communication Toolbox cont…</vt:lpstr>
      <vt:lpstr>Empathetic Communication Toolbox cont…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 Chuong</dc:creator>
  <cp:lastModifiedBy>WraggJonathan</cp:lastModifiedBy>
  <cp:revision>143</cp:revision>
  <dcterms:created xsi:type="dcterms:W3CDTF">2019-03-26T05:35:08Z</dcterms:created>
  <dcterms:modified xsi:type="dcterms:W3CDTF">2020-04-04T08:51:43Z</dcterms:modified>
</cp:coreProperties>
</file>