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2" r:id="rId1"/>
    <p:sldMasterId id="2147484156" r:id="rId2"/>
  </p:sldMasterIdLst>
  <p:notesMasterIdLst>
    <p:notesMasterId r:id="rId19"/>
  </p:notesMasterIdLst>
  <p:sldIdLst>
    <p:sldId id="263" r:id="rId3"/>
    <p:sldId id="338" r:id="rId4"/>
    <p:sldId id="339" r:id="rId5"/>
    <p:sldId id="340" r:id="rId6"/>
    <p:sldId id="341" r:id="rId7"/>
    <p:sldId id="342" r:id="rId8"/>
    <p:sldId id="345" r:id="rId9"/>
    <p:sldId id="343" r:id="rId10"/>
    <p:sldId id="346" r:id="rId11"/>
    <p:sldId id="344" r:id="rId12"/>
    <p:sldId id="347" r:id="rId13"/>
    <p:sldId id="348" r:id="rId14"/>
    <p:sldId id="349" r:id="rId15"/>
    <p:sldId id="350" r:id="rId16"/>
    <p:sldId id="297" r:id="rId17"/>
    <p:sldId id="32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F7E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12"/>
    <p:restoredTop sz="78244"/>
  </p:normalViewPr>
  <p:slideViewPr>
    <p:cSldViewPr snapToGrid="0" snapToObjects="1">
      <p:cViewPr varScale="1">
        <p:scale>
          <a:sx n="70" d="100"/>
          <a:sy n="70" d="100"/>
        </p:scale>
        <p:origin x="-2240"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D52499-5D3F-9E45-82FD-6D9D47CE2979}" type="datetimeFigureOut">
              <a:rPr lang="en-US" smtClean="0"/>
              <a:t>24/08/20</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C5696E-E514-9749-80E4-70C9E1CC8662}" type="slidenum">
              <a:rPr lang="en-AU" smtClean="0"/>
              <a:t>‹#›</a:t>
            </a:fld>
            <a:endParaRPr lang="en-AU"/>
          </a:p>
        </p:txBody>
      </p:sp>
    </p:spTree>
    <p:extLst>
      <p:ext uri="{BB962C8B-B14F-4D97-AF65-F5344CB8AC3E}">
        <p14:creationId xmlns:p14="http://schemas.microsoft.com/office/powerpoint/2010/main" val="1664866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077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0776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C5696E-E514-9749-80E4-70C9E1CC8662}" type="slidenum">
              <a:rPr lang="en-AU" smtClean="0"/>
              <a:t>15</a:t>
            </a:fld>
            <a:endParaRPr lang="en-AU"/>
          </a:p>
        </p:txBody>
      </p:sp>
    </p:spTree>
    <p:extLst>
      <p:ext uri="{BB962C8B-B14F-4D97-AF65-F5344CB8AC3E}">
        <p14:creationId xmlns:p14="http://schemas.microsoft.com/office/powerpoint/2010/main" val="62866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5C5696E-E514-9749-80E4-70C9E1CC8662}" type="slidenum">
              <a:rPr lang="en-AU" smtClean="0"/>
              <a:t>16</a:t>
            </a:fld>
            <a:endParaRPr lang="en-AU"/>
          </a:p>
        </p:txBody>
      </p:sp>
    </p:spTree>
    <p:extLst>
      <p:ext uri="{BB962C8B-B14F-4D97-AF65-F5344CB8AC3E}">
        <p14:creationId xmlns:p14="http://schemas.microsoft.com/office/powerpoint/2010/main" val="1831003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A64CFC-516C-9A45-B5D0-4835F9470325}" type="datetimeFigureOut">
              <a:rPr lang="en-US" smtClean="0"/>
              <a:t>24/08/20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FC1298-ED06-E540-A9E5-8012D49926EA}" type="slidenum">
              <a:rPr lang="en-AU" smtClean="0"/>
              <a:t>‹#›</a:t>
            </a:fld>
            <a:endParaRPr lang="en-AU"/>
          </a:p>
        </p:txBody>
      </p:sp>
      <p:sp>
        <p:nvSpPr>
          <p:cNvPr id="7" name="Rectangle 6"/>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68569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A64CFC-516C-9A45-B5D0-4835F9470325}" type="datetimeFigureOut">
              <a:rPr lang="en-US" smtClean="0"/>
              <a:t>24/08/20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FC1298-ED06-E540-A9E5-8012D49926EA}" type="slidenum">
              <a:rPr lang="en-AU" smtClean="0"/>
              <a:t>‹#›</a:t>
            </a:fld>
            <a:endParaRPr lang="en-AU"/>
          </a:p>
        </p:txBody>
      </p:sp>
      <p:sp>
        <p:nvSpPr>
          <p:cNvPr id="7" name="Rectangle 6"/>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41026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A64CFC-516C-9A45-B5D0-4835F9470325}" type="datetimeFigureOut">
              <a:rPr lang="en-US" smtClean="0"/>
              <a:t>24/08/20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FC1298-ED06-E540-A9E5-8012D49926EA}" type="slidenum">
              <a:rPr lang="en-AU" smtClean="0"/>
              <a:t>‹#›</a:t>
            </a:fld>
            <a:endParaRPr lang="en-AU"/>
          </a:p>
        </p:txBody>
      </p:sp>
      <p:sp>
        <p:nvSpPr>
          <p:cNvPr id="7" name="Rectangle 6"/>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603366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A64CFC-516C-9A45-B5D0-4835F9470325}" type="datetimeFigureOut">
              <a:rPr lang="en-US" smtClean="0"/>
              <a:t>24/08/20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FC1298-ED06-E540-A9E5-8012D49926EA}" type="slidenum">
              <a:rPr lang="en-AU" smtClean="0"/>
              <a:t>‹#›</a:t>
            </a:fld>
            <a:endParaRPr lang="en-AU"/>
          </a:p>
        </p:txBody>
      </p:sp>
      <p:sp>
        <p:nvSpPr>
          <p:cNvPr id="8" name="Rectangle 7"/>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85514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A64CFC-516C-9A45-B5D0-4835F9470325}" type="datetimeFigureOut">
              <a:rPr lang="en-US" smtClean="0"/>
              <a:t>24/08/20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9FC1298-ED06-E540-A9E5-8012D49926EA}" type="slidenum">
              <a:rPr lang="en-AU" smtClean="0"/>
              <a:t>‹#›</a:t>
            </a:fld>
            <a:endParaRPr lang="en-AU"/>
          </a:p>
        </p:txBody>
      </p:sp>
      <p:sp>
        <p:nvSpPr>
          <p:cNvPr id="10" name="Rectangle 9"/>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80758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A64CFC-516C-9A45-B5D0-4835F9470325}" type="datetimeFigureOut">
              <a:rPr lang="en-US" smtClean="0"/>
              <a:t>24/08/20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9FC1298-ED06-E540-A9E5-8012D49926EA}" type="slidenum">
              <a:rPr lang="en-AU" smtClean="0"/>
              <a:t>‹#›</a:t>
            </a:fld>
            <a:endParaRPr lang="en-AU"/>
          </a:p>
        </p:txBody>
      </p:sp>
      <p:sp>
        <p:nvSpPr>
          <p:cNvPr id="6" name="Rectangle 5"/>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725087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A64CFC-516C-9A45-B5D0-4835F9470325}" type="datetimeFigureOut">
              <a:rPr lang="en-US" smtClean="0"/>
              <a:t>24/08/20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9FC1298-ED06-E540-A9E5-8012D49926EA}" type="slidenum">
              <a:rPr lang="en-AU" smtClean="0"/>
              <a:t>‹#›</a:t>
            </a:fld>
            <a:endParaRPr lang="en-AU"/>
          </a:p>
        </p:txBody>
      </p:sp>
      <p:sp>
        <p:nvSpPr>
          <p:cNvPr id="5" name="Rectangle 4"/>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95380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A64CFC-516C-9A45-B5D0-4835F9470325}" type="datetimeFigureOut">
              <a:rPr lang="en-US" smtClean="0"/>
              <a:t>24/08/20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FC1298-ED06-E540-A9E5-8012D49926EA}" type="slidenum">
              <a:rPr lang="en-AU" smtClean="0"/>
              <a:t>‹#›</a:t>
            </a:fld>
            <a:endParaRPr lang="en-AU"/>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06362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7A64CFC-516C-9A45-B5D0-4835F9470325}" type="datetimeFigureOut">
              <a:rPr lang="en-US" smtClean="0"/>
              <a:t>24/08/20</a:t>
            </a:fld>
            <a:endParaRPr lang="en-AU"/>
          </a:p>
        </p:txBody>
      </p:sp>
      <p:sp>
        <p:nvSpPr>
          <p:cNvPr id="9" name="Slide Number Placeholder 8"/>
          <p:cNvSpPr>
            <a:spLocks noGrp="1"/>
          </p:cNvSpPr>
          <p:nvPr>
            <p:ph type="sldNum" sz="quarter" idx="11"/>
          </p:nvPr>
        </p:nvSpPr>
        <p:spPr/>
        <p:txBody>
          <a:bodyPr/>
          <a:lstStyle/>
          <a:p>
            <a:fld id="{D9FC1298-ED06-E540-A9E5-8012D49926EA}" type="slidenum">
              <a:rPr lang="en-AU" smtClean="0"/>
              <a:t>‹#›</a:t>
            </a:fld>
            <a:endParaRPr lang="en-AU"/>
          </a:p>
        </p:txBody>
      </p:sp>
      <p:sp>
        <p:nvSpPr>
          <p:cNvPr id="10" name="Footer Placeholder 9"/>
          <p:cNvSpPr>
            <a:spLocks noGrp="1"/>
          </p:cNvSpPr>
          <p:nvPr>
            <p:ph type="ftr" sz="quarter" idx="12"/>
          </p:nvPr>
        </p:nvSpPr>
        <p:spPr/>
        <p:txBody>
          <a:bodyPr/>
          <a:lstStyle/>
          <a:p>
            <a:endParaRPr lang="en-AU"/>
          </a:p>
        </p:txBody>
      </p:sp>
      <p:sp>
        <p:nvSpPr>
          <p:cNvPr id="11" name="Rectangle 10"/>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108867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A64CFC-516C-9A45-B5D0-4835F9470325}" type="datetimeFigureOut">
              <a:rPr lang="en-US" smtClean="0"/>
              <a:t>24/08/20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FC1298-ED06-E540-A9E5-8012D49926EA}" type="slidenum">
              <a:rPr lang="en-AU" smtClean="0"/>
              <a:t>‹#›</a:t>
            </a:fld>
            <a:endParaRPr lang="en-AU"/>
          </a:p>
        </p:txBody>
      </p:sp>
      <p:sp>
        <p:nvSpPr>
          <p:cNvPr id="7" name="Rectangle 6"/>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55062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A64CFC-516C-9A45-B5D0-4835F9470325}" type="datetimeFigureOut">
              <a:rPr lang="en-US" smtClean="0"/>
              <a:t>24/08/20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FC1298-ED06-E540-A9E5-8012D49926EA}" type="slidenum">
              <a:rPr lang="en-AU" smtClean="0"/>
              <a:t>‹#›</a:t>
            </a:fld>
            <a:endParaRPr lang="en-AU"/>
          </a:p>
        </p:txBody>
      </p:sp>
      <p:sp>
        <p:nvSpPr>
          <p:cNvPr id="7" name="Rectangle 6"/>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76567"/>
          <a:stretch/>
        </p:blipFill>
        <p:spPr>
          <a:xfrm>
            <a:off x="8507015" y="5524500"/>
            <a:ext cx="588169" cy="697993"/>
          </a:xfrm>
          <a:prstGeom prst="rect">
            <a:avLst/>
          </a:prstGeom>
        </p:spPr>
      </p:pic>
    </p:spTree>
    <p:extLst>
      <p:ext uri="{BB962C8B-B14F-4D97-AF65-F5344CB8AC3E}">
        <p14:creationId xmlns:p14="http://schemas.microsoft.com/office/powerpoint/2010/main" val="3667936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D1CDD0-4795-424C-90E1-1B3BF2AEDB93}" type="datetimeFigureOut">
              <a:rPr lang="en-US" smtClean="0"/>
              <a:t>24/08/20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1590946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D1CDD0-4795-424C-90E1-1B3BF2AEDB93}" type="datetimeFigureOut">
              <a:rPr lang="en-US" smtClean="0"/>
              <a:t>24/08/20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508265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D1CDD0-4795-424C-90E1-1B3BF2AEDB93}" type="datetimeFigureOut">
              <a:rPr lang="en-US" smtClean="0"/>
              <a:t>24/08/20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2334069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D1CDD0-4795-424C-90E1-1B3BF2AEDB93}" type="datetimeFigureOut">
              <a:rPr lang="en-US" smtClean="0"/>
              <a:t>24/08/20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311463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D1CDD0-4795-424C-90E1-1B3BF2AEDB93}" type="datetimeFigureOut">
              <a:rPr lang="en-US" smtClean="0"/>
              <a:t>24/08/20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1832711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D1CDD0-4795-424C-90E1-1B3BF2AEDB93}" type="datetimeFigureOut">
              <a:rPr lang="en-US" smtClean="0"/>
              <a:t>24/08/20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3897410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D1CDD0-4795-424C-90E1-1B3BF2AEDB93}" type="datetimeFigureOut">
              <a:rPr lang="en-US" smtClean="0"/>
              <a:t>24/08/20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1065517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D1CDD0-4795-424C-90E1-1B3BF2AEDB93}" type="datetimeFigureOut">
              <a:rPr lang="en-US" smtClean="0"/>
              <a:t>24/08/20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2403967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D1CDD0-4795-424C-90E1-1B3BF2AEDB93}" type="datetimeFigureOut">
              <a:rPr lang="en-US" smtClean="0"/>
              <a:t>24/08/20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1394525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D1CDD0-4795-424C-90E1-1B3BF2AEDB93}" type="datetimeFigureOut">
              <a:rPr lang="en-US" smtClean="0"/>
              <a:t>24/08/20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1883379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D1CDD0-4795-424C-90E1-1B3BF2AEDB93}" type="datetimeFigureOut">
              <a:rPr lang="en-US" smtClean="0"/>
              <a:t>24/08/20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E63AD-6659-46C9-B1BF-E8501E7C1195}" type="slidenum">
              <a:rPr lang="en-US" smtClean="0"/>
              <a:t>‹#›</a:t>
            </a:fld>
            <a:endParaRPr lang="en-US"/>
          </a:p>
        </p:txBody>
      </p:sp>
    </p:spTree>
    <p:extLst>
      <p:ext uri="{BB962C8B-B14F-4D97-AF65-F5344CB8AC3E}">
        <p14:creationId xmlns:p14="http://schemas.microsoft.com/office/powerpoint/2010/main" val="26381574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9FC1298-ED06-E540-A9E5-8012D49926EA}" type="slidenum">
              <a:rPr lang="en-AU" smtClean="0"/>
              <a:t>‹#›</a:t>
            </a:fld>
            <a:endParaRPr lang="en-A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A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7A64CFC-516C-9A45-B5D0-4835F9470325}" type="datetimeFigureOut">
              <a:rPr lang="en-US" smtClean="0"/>
              <a:t>24/08/20</a:t>
            </a:fld>
            <a:endParaRPr lang="en-AU"/>
          </a:p>
        </p:txBody>
      </p:sp>
      <p:sp>
        <p:nvSpPr>
          <p:cNvPr id="9" name="Rectangle 8"/>
          <p:cNvSpPr/>
          <p:nvPr/>
        </p:nvSpPr>
        <p:spPr>
          <a:xfrm>
            <a:off x="8458200" y="5486400"/>
            <a:ext cx="685800" cy="685800"/>
          </a:xfrm>
          <a:prstGeom prst="rect">
            <a:avLst/>
          </a:prstGeom>
          <a:solidFill>
            <a:srgbClr val="E9C513"/>
          </a:solidFill>
          <a:ln>
            <a:solidFill>
              <a:srgbClr val="E9C5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1746746"/>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Lst>
  <p:txStyles>
    <p:titleStyle>
      <a:lvl1pPr algn="l" defTabSz="914400" rtl="0" eaLnBrk="1" latinLnBrk="0" hangingPunct="1">
        <a:spcBef>
          <a:spcPct val="0"/>
        </a:spcBef>
        <a:buNone/>
        <a:defRPr sz="4600" b="1" kern="1200" cap="none" spc="-100" baseline="0">
          <a:ln>
            <a:noFill/>
          </a:ln>
          <a:solidFill>
            <a:schemeClr val="tx2"/>
          </a:solidFill>
          <a:effectLst/>
          <a:latin typeface="+mn-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D1CDD0-4795-424C-90E1-1B3BF2AEDB93}" type="datetimeFigureOut">
              <a:rPr lang="en-US" smtClean="0"/>
              <a:t>24/08/20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3E63AD-6659-46C9-B1BF-E8501E7C1195}" type="slidenum">
              <a:rPr lang="en-US" smtClean="0"/>
              <a:t>‹#›</a:t>
            </a:fld>
            <a:endParaRPr lang="en-US"/>
          </a:p>
        </p:txBody>
      </p:sp>
    </p:spTree>
    <p:extLst>
      <p:ext uri="{BB962C8B-B14F-4D97-AF65-F5344CB8AC3E}">
        <p14:creationId xmlns:p14="http://schemas.microsoft.com/office/powerpoint/2010/main" val="505332147"/>
      </p:ext>
    </p:extLst>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ctrTitle"/>
          </p:nvPr>
        </p:nvSpPr>
        <p:spPr>
          <a:xfrm>
            <a:off x="445368" y="1698625"/>
            <a:ext cx="8304896" cy="1470025"/>
          </a:xfrm>
        </p:spPr>
        <p:txBody>
          <a:bodyPr>
            <a:noAutofit/>
          </a:bodyPr>
          <a:lstStyle/>
          <a:p>
            <a:pPr algn="ctr"/>
            <a:r>
              <a:rPr lang="en-AU" sz="5400" b="1" dirty="0" smtClean="0"/>
              <a:t>Lifeline </a:t>
            </a:r>
            <a:r>
              <a:rPr lang="en-AU" sz="5400" dirty="0" smtClean="0"/>
              <a:t>&amp; Mental Health Awareness</a:t>
            </a:r>
            <a:endParaRPr lang="en-AU" sz="5400" b="1" u="sng" dirty="0">
              <a:latin typeface="Helvetica Light" charset="0"/>
              <a:ea typeface="Helvetica Light" charset="0"/>
              <a:cs typeface="Helvetica Light" charset="0"/>
            </a:endParaRPr>
          </a:p>
        </p:txBody>
      </p:sp>
      <p:sp>
        <p:nvSpPr>
          <p:cNvPr id="13" name="Subtitle 2"/>
          <p:cNvSpPr>
            <a:spLocks noGrp="1"/>
          </p:cNvSpPr>
          <p:nvPr>
            <p:ph type="subTitle" idx="1"/>
          </p:nvPr>
        </p:nvSpPr>
        <p:spPr>
          <a:xfrm>
            <a:off x="445368" y="3253014"/>
            <a:ext cx="8304896" cy="1470025"/>
          </a:xfrm>
        </p:spPr>
        <p:txBody>
          <a:bodyPr>
            <a:normAutofit/>
          </a:bodyPr>
          <a:lstStyle/>
          <a:p>
            <a:pPr algn="ctr"/>
            <a:endParaRPr lang="en-AU" sz="4000" b="1" spc="-100" dirty="0">
              <a:solidFill>
                <a:schemeClr val="tx2"/>
              </a:solidFill>
              <a:ea typeface="+mj-ea"/>
              <a:cs typeface="+mj-cs"/>
            </a:endParaRPr>
          </a:p>
        </p:txBody>
      </p:sp>
      <p:pic>
        <p:nvPicPr>
          <p:cNvPr id="2" name="Picture 1" descr="MentalHealth_Flick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856" y="3440793"/>
            <a:ext cx="5402992" cy="2564492"/>
          </a:xfrm>
          <a:prstGeom prst="rect">
            <a:avLst/>
          </a:prstGeom>
        </p:spPr>
      </p:pic>
      <p:sp>
        <p:nvSpPr>
          <p:cNvPr id="3" name="TextBox 2"/>
          <p:cNvSpPr txBox="1"/>
          <p:nvPr/>
        </p:nvSpPr>
        <p:spPr>
          <a:xfrm>
            <a:off x="3283857" y="123371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7812857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ctrTitle"/>
          </p:nvPr>
        </p:nvSpPr>
        <p:spPr>
          <a:xfrm>
            <a:off x="445368" y="925287"/>
            <a:ext cx="8304896" cy="852713"/>
          </a:xfrm>
        </p:spPr>
        <p:txBody>
          <a:bodyPr>
            <a:noAutofit/>
          </a:bodyPr>
          <a:lstStyle/>
          <a:p>
            <a:r>
              <a:rPr lang="en-AU" sz="5400" dirty="0" smtClean="0">
                <a:latin typeface="Helvetica Light" charset="0"/>
                <a:ea typeface="Helvetica Light" charset="0"/>
                <a:cs typeface="Helvetica Light" charset="0"/>
              </a:rPr>
              <a:t>Outline</a:t>
            </a:r>
            <a:endParaRPr lang="en-AU" sz="5400" b="1" dirty="0">
              <a:latin typeface="Helvetica Light" charset="0"/>
              <a:ea typeface="Helvetica Light" charset="0"/>
              <a:cs typeface="Helvetica Light" charset="0"/>
            </a:endParaRPr>
          </a:p>
        </p:txBody>
      </p:sp>
      <p:sp>
        <p:nvSpPr>
          <p:cNvPr id="13" name="Subtitle 2"/>
          <p:cNvSpPr>
            <a:spLocks noGrp="1"/>
          </p:cNvSpPr>
          <p:nvPr>
            <p:ph type="subTitle" idx="1"/>
          </p:nvPr>
        </p:nvSpPr>
        <p:spPr>
          <a:xfrm>
            <a:off x="445368" y="1923143"/>
            <a:ext cx="8304896" cy="3410857"/>
          </a:xfrm>
        </p:spPr>
        <p:txBody>
          <a:bodyPr>
            <a:normAutofit fontScale="92500"/>
          </a:bodyPr>
          <a:lstStyle/>
          <a:p>
            <a:pPr marL="742950" indent="-742950">
              <a:buAutoNum type="arabicPeriod"/>
            </a:pPr>
            <a:r>
              <a:rPr lang="en-AU" sz="4000" b="1" spc="-100" dirty="0">
                <a:solidFill>
                  <a:schemeClr val="tx2"/>
                </a:solidFill>
                <a:ea typeface="+mj-ea"/>
                <a:cs typeface="+mj-cs"/>
              </a:rPr>
              <a:t>I</a:t>
            </a:r>
            <a:r>
              <a:rPr lang="en-US" sz="4000" b="1" spc="-100" dirty="0" err="1" smtClean="0">
                <a:solidFill>
                  <a:schemeClr val="tx2"/>
                </a:solidFill>
                <a:ea typeface="+mj-ea"/>
                <a:cs typeface="+mj-cs"/>
              </a:rPr>
              <a:t>ntroduction</a:t>
            </a:r>
            <a:r>
              <a:rPr lang="en-US" sz="4000" b="1" spc="-100" dirty="0" smtClean="0">
                <a:solidFill>
                  <a:schemeClr val="tx2"/>
                </a:solidFill>
                <a:ea typeface="+mj-ea"/>
                <a:cs typeface="+mj-cs"/>
              </a:rPr>
              <a:t> to Lifeline </a:t>
            </a:r>
          </a:p>
          <a:p>
            <a:pPr marL="742950" indent="-742950">
              <a:buAutoNum type="arabicPeriod"/>
            </a:pPr>
            <a:r>
              <a:rPr lang="en-US" sz="4000" b="1" spc="-100" dirty="0" smtClean="0">
                <a:solidFill>
                  <a:schemeClr val="tx2"/>
                </a:solidFill>
                <a:ea typeface="+mj-ea"/>
                <a:cs typeface="+mj-cs"/>
              </a:rPr>
              <a:t>Mental health awareness/functioning</a:t>
            </a:r>
          </a:p>
          <a:p>
            <a:pPr marL="742950" indent="-742950">
              <a:buAutoNum type="arabicPeriod"/>
            </a:pPr>
            <a:r>
              <a:rPr lang="en-US" sz="4000" b="1" spc="-100" dirty="0" smtClean="0">
                <a:solidFill>
                  <a:schemeClr val="tx2"/>
                </a:solidFill>
                <a:ea typeface="+mj-ea"/>
                <a:cs typeface="+mj-cs"/>
              </a:rPr>
              <a:t>Coping skills &amp; strategies</a:t>
            </a:r>
          </a:p>
          <a:p>
            <a:pPr marL="742950" indent="-742950">
              <a:buAutoNum type="arabicPeriod"/>
            </a:pPr>
            <a:r>
              <a:rPr lang="en-US" sz="4000" b="1" spc="-100" dirty="0" smtClean="0">
                <a:solidFill>
                  <a:schemeClr val="tx2"/>
                </a:solidFill>
                <a:ea typeface="+mj-ea"/>
                <a:cs typeface="+mj-cs"/>
              </a:rPr>
              <a:t>Benefits of calling a helpline</a:t>
            </a:r>
          </a:p>
          <a:p>
            <a:pPr marL="742950" indent="-742950">
              <a:buAutoNum type="arabicPeriod"/>
            </a:pPr>
            <a:r>
              <a:rPr lang="en-US" sz="4000" b="1" spc="-100" dirty="0" smtClean="0">
                <a:solidFill>
                  <a:schemeClr val="tx2"/>
                </a:solidFill>
                <a:ea typeface="+mj-ea"/>
                <a:cs typeface="+mj-cs"/>
              </a:rPr>
              <a:t>Volunteering at Lifeline/Questions</a:t>
            </a:r>
            <a:endParaRPr lang="en-AU" sz="4000" b="1" spc="-100" dirty="0" smtClean="0">
              <a:solidFill>
                <a:schemeClr val="tx2"/>
              </a:solidFill>
              <a:ea typeface="+mj-ea"/>
              <a:cs typeface="+mj-cs"/>
            </a:endParaRPr>
          </a:p>
          <a:p>
            <a:endParaRPr lang="en-AU" sz="4000" b="1" spc="-100" dirty="0" smtClean="0">
              <a:solidFill>
                <a:schemeClr val="tx2"/>
              </a:solidFill>
              <a:ea typeface="+mj-ea"/>
              <a:cs typeface="+mj-cs"/>
            </a:endParaRPr>
          </a:p>
          <a:p>
            <a:pPr marL="742950" indent="-742950">
              <a:buAutoNum type="arabicPeriod"/>
            </a:pPr>
            <a:endParaRPr lang="en-AU" sz="4000" b="1" spc="-100" dirty="0" smtClean="0">
              <a:solidFill>
                <a:schemeClr val="tx2"/>
              </a:solidFill>
              <a:ea typeface="+mj-ea"/>
              <a:cs typeface="+mj-cs"/>
            </a:endParaRPr>
          </a:p>
          <a:p>
            <a:pPr marL="742950" indent="-742950">
              <a:buAutoNum type="arabicPeriod"/>
            </a:pPr>
            <a:endParaRPr lang="en-AU" sz="4000" b="1" spc="-100" dirty="0">
              <a:solidFill>
                <a:schemeClr val="tx2"/>
              </a:solidFill>
              <a:ea typeface="+mj-ea"/>
              <a:cs typeface="+mj-cs"/>
            </a:endParaRPr>
          </a:p>
        </p:txBody>
      </p:sp>
    </p:spTree>
    <p:extLst>
      <p:ext uri="{BB962C8B-B14F-4D97-AF65-F5344CB8AC3E}">
        <p14:creationId xmlns:p14="http://schemas.microsoft.com/office/powerpoint/2010/main" val="391549244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Lifeline</a:t>
            </a:r>
            <a:endParaRPr lang="en-US" dirty="0"/>
          </a:p>
        </p:txBody>
      </p:sp>
      <p:sp>
        <p:nvSpPr>
          <p:cNvPr id="3" name="Content Placeholder 2"/>
          <p:cNvSpPr>
            <a:spLocks noGrp="1"/>
          </p:cNvSpPr>
          <p:nvPr>
            <p:ph idx="1"/>
          </p:nvPr>
        </p:nvSpPr>
        <p:spPr/>
        <p:txBody>
          <a:bodyPr/>
          <a:lstStyle/>
          <a:p>
            <a:r>
              <a:rPr lang="en-US" sz="3200" dirty="0" smtClean="0"/>
              <a:t>Helpline services in England since 1953</a:t>
            </a:r>
          </a:p>
          <a:p>
            <a:r>
              <a:rPr lang="en-US" sz="3200" dirty="0" smtClean="0"/>
              <a:t>Originated in Australia in 1963</a:t>
            </a:r>
          </a:p>
          <a:p>
            <a:r>
              <a:rPr lang="en-US" sz="3200" dirty="0" smtClean="0"/>
              <a:t>By Reverend Sir Dr. Allan Walker</a:t>
            </a:r>
          </a:p>
          <a:p>
            <a:r>
              <a:rPr lang="en-US" sz="3200" dirty="0" smtClean="0"/>
              <a:t>Primarily as suicide crisis prevention but extended to further support</a:t>
            </a:r>
          </a:p>
          <a:p>
            <a:r>
              <a:rPr lang="en-US" sz="3200" dirty="0" smtClean="0"/>
              <a:t>Started in Shanghai in 2005 &amp; and nationwide in China in 2019</a:t>
            </a:r>
          </a:p>
          <a:p>
            <a:endParaRPr lang="en-US" sz="3200" dirty="0" smtClean="0"/>
          </a:p>
          <a:p>
            <a:endParaRPr lang="en-US" dirty="0"/>
          </a:p>
        </p:txBody>
      </p:sp>
    </p:spTree>
    <p:extLst>
      <p:ext uri="{BB962C8B-B14F-4D97-AF65-F5344CB8AC3E}">
        <p14:creationId xmlns:p14="http://schemas.microsoft.com/office/powerpoint/2010/main" val="14136406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services does Lifeline provide?</a:t>
            </a:r>
            <a:endParaRPr lang="en-US" dirty="0"/>
          </a:p>
        </p:txBody>
      </p:sp>
      <p:sp>
        <p:nvSpPr>
          <p:cNvPr id="3" name="Content Placeholder 2"/>
          <p:cNvSpPr>
            <a:spLocks noGrp="1"/>
          </p:cNvSpPr>
          <p:nvPr>
            <p:ph idx="1"/>
          </p:nvPr>
        </p:nvSpPr>
        <p:spPr/>
        <p:txBody>
          <a:bodyPr/>
          <a:lstStyle/>
          <a:p>
            <a:r>
              <a:rPr lang="en-US" sz="3200" dirty="0" smtClean="0"/>
              <a:t>Anonymous English speaking service with volunteers from a wide range of nationalities</a:t>
            </a:r>
          </a:p>
          <a:p>
            <a:r>
              <a:rPr lang="en-US" sz="3200" dirty="0" smtClean="0"/>
              <a:t>Provides service through the telephone and online operating 10am-10pm 365 days a year </a:t>
            </a:r>
          </a:p>
          <a:p>
            <a:r>
              <a:rPr lang="en-US" sz="3200" dirty="0" smtClean="0"/>
              <a:t>Operates as a helpline for those in crisis or experiencing distress through life challenges or changes in circumstance </a:t>
            </a:r>
            <a:r>
              <a:rPr lang="en-US" sz="3200" dirty="0" err="1" smtClean="0"/>
              <a:t>etc</a:t>
            </a:r>
            <a:endParaRPr lang="en-US" sz="3200" dirty="0" smtClean="0"/>
          </a:p>
        </p:txBody>
      </p:sp>
    </p:spTree>
    <p:extLst>
      <p:ext uri="{BB962C8B-B14F-4D97-AF65-F5344CB8AC3E}">
        <p14:creationId xmlns:p14="http://schemas.microsoft.com/office/powerpoint/2010/main" val="227216136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calls Lifeline?</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75% telephone calls/25% online chats</a:t>
            </a:r>
          </a:p>
          <a:p>
            <a:r>
              <a:rPr lang="en-US" sz="3200" dirty="0" smtClean="0"/>
              <a:t>65% women/35% men </a:t>
            </a:r>
          </a:p>
          <a:p>
            <a:r>
              <a:rPr lang="en-US" sz="3200" dirty="0" smtClean="0"/>
              <a:t>Wide range of callers &amp; chatters (nationality, professional background, age </a:t>
            </a:r>
            <a:r>
              <a:rPr lang="en-US" sz="3200" dirty="0" err="1" smtClean="0"/>
              <a:t>etc</a:t>
            </a:r>
            <a:r>
              <a:rPr lang="en-US" sz="3200" dirty="0" smtClean="0"/>
              <a:t>) but all services are provided in </a:t>
            </a:r>
            <a:r>
              <a:rPr lang="en-US" sz="3200" dirty="0" err="1" smtClean="0"/>
              <a:t>english</a:t>
            </a:r>
            <a:endParaRPr lang="en-US" sz="3200" dirty="0" smtClean="0"/>
          </a:p>
          <a:p>
            <a:r>
              <a:rPr lang="en-US" sz="3200" dirty="0" smtClean="0"/>
              <a:t>Includes calls/chats from </a:t>
            </a:r>
            <a:r>
              <a:rPr lang="en-US" sz="3200" dirty="0" smtClean="0"/>
              <a:t>those under </a:t>
            </a:r>
            <a:r>
              <a:rPr lang="en-US" sz="3200" dirty="0" smtClean="0"/>
              <a:t>18 year olds </a:t>
            </a:r>
          </a:p>
          <a:p>
            <a:r>
              <a:rPr lang="en-US" sz="3200" dirty="0"/>
              <a:t>6</a:t>
            </a:r>
            <a:r>
              <a:rPr lang="en-US" sz="3200" dirty="0" smtClean="0"/>
              <a:t>0</a:t>
            </a:r>
            <a:r>
              <a:rPr lang="en-US" sz="3200" dirty="0" smtClean="0"/>
              <a:t>% of calls/chats from those who identify as being Chinese</a:t>
            </a:r>
          </a:p>
          <a:p>
            <a:endParaRPr lang="en-US" sz="3200" dirty="0" smtClean="0"/>
          </a:p>
        </p:txBody>
      </p:sp>
    </p:spTree>
    <p:extLst>
      <p:ext uri="{BB962C8B-B14F-4D97-AF65-F5344CB8AC3E}">
        <p14:creationId xmlns:p14="http://schemas.microsoft.com/office/powerpoint/2010/main" val="159629316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they calling about? </a:t>
            </a:r>
            <a:endParaRPr lang="en-US" dirty="0"/>
          </a:p>
        </p:txBody>
      </p:sp>
      <p:sp>
        <p:nvSpPr>
          <p:cNvPr id="3" name="Content Placeholder 2"/>
          <p:cNvSpPr>
            <a:spLocks noGrp="1"/>
          </p:cNvSpPr>
          <p:nvPr>
            <p:ph idx="1"/>
          </p:nvPr>
        </p:nvSpPr>
        <p:spPr/>
        <p:txBody>
          <a:bodyPr>
            <a:normAutofit/>
          </a:bodyPr>
          <a:lstStyle/>
          <a:p>
            <a:pPr marL="114300" indent="0">
              <a:buNone/>
            </a:pPr>
            <a:r>
              <a:rPr lang="en-US" sz="3200" u="sng" dirty="0" smtClean="0"/>
              <a:t>Caller statistics from </a:t>
            </a:r>
            <a:r>
              <a:rPr lang="en-US" sz="3200" u="sng" dirty="0" smtClean="0"/>
              <a:t>previous years</a:t>
            </a:r>
            <a:r>
              <a:rPr lang="en-US" sz="3200" u="sng" dirty="0" smtClean="0"/>
              <a:t>:</a:t>
            </a:r>
            <a:endParaRPr lang="en-US" sz="3200" u="sng" dirty="0" smtClean="0"/>
          </a:p>
          <a:p>
            <a:r>
              <a:rPr lang="en-US" sz="3200" dirty="0" smtClean="0"/>
              <a:t>37% relationships</a:t>
            </a:r>
          </a:p>
          <a:p>
            <a:r>
              <a:rPr lang="en-US" sz="3200" dirty="0" smtClean="0"/>
              <a:t>25% related to a mental condition</a:t>
            </a:r>
          </a:p>
          <a:p>
            <a:r>
              <a:rPr lang="en-US" sz="3200" dirty="0" smtClean="0"/>
              <a:t>15% to ‘vent’</a:t>
            </a:r>
          </a:p>
          <a:p>
            <a:r>
              <a:rPr lang="en-US" sz="3200" dirty="0" smtClean="0"/>
              <a:t>13 % other concerns</a:t>
            </a:r>
          </a:p>
          <a:p>
            <a:r>
              <a:rPr lang="en-US" sz="3200" dirty="0" smtClean="0"/>
              <a:t>10% homesickness </a:t>
            </a:r>
          </a:p>
          <a:p>
            <a:endParaRPr lang="en-US" sz="3200" dirty="0" smtClean="0"/>
          </a:p>
        </p:txBody>
      </p:sp>
      <p:pic>
        <p:nvPicPr>
          <p:cNvPr id="4" name="Picture Placeholder 4">
            <a:extLst>
              <a:ext uri="{FF2B5EF4-FFF2-40B4-BE49-F238E27FC236}">
                <a16:creationId xmlns="" xmlns:a16="http://schemas.microsoft.com/office/drawing/2014/main" id="{49FCC73B-A0B8-4F86-B9C4-ED1276167AD9}"/>
              </a:ext>
            </a:extLst>
          </p:cNvPr>
          <p:cNvPicPr>
            <a:picLocks noChangeAspect="1"/>
          </p:cNvPicPr>
          <p:nvPr/>
        </p:nvPicPr>
        <p:blipFill>
          <a:blip r:embed="rId2">
            <a:extLst>
              <a:ext uri="{28A0092B-C50C-407E-A947-70E740481C1C}">
                <a14:useLocalDpi xmlns:a14="http://schemas.microsoft.com/office/drawing/2010/main" val="0"/>
              </a:ext>
            </a:extLst>
          </a:blip>
          <a:srcRect l="18002" r="18002"/>
          <a:stretch>
            <a:fillRect/>
          </a:stretch>
        </p:blipFill>
        <p:spPr>
          <a:xfrm>
            <a:off x="4771571" y="3683000"/>
            <a:ext cx="3128172" cy="2717800"/>
          </a:xfrm>
          <a:prstGeom prst="rect">
            <a:avLst/>
          </a:prstGeom>
        </p:spPr>
      </p:pic>
    </p:spTree>
    <p:extLst>
      <p:ext uri="{BB962C8B-B14F-4D97-AF65-F5344CB8AC3E}">
        <p14:creationId xmlns:p14="http://schemas.microsoft.com/office/powerpoint/2010/main" val="2213648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awareness</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Defined by the WHO as being, ‘able to participate in or adapt constructively to changes in one’s social or physical environment as well as the capacity of the individual to form harmonious relations with others </a:t>
            </a:r>
          </a:p>
          <a:p>
            <a:r>
              <a:rPr lang="en-US" sz="3200" dirty="0" smtClean="0"/>
              <a:t>Mental health is used to indicate a state of psychological wellbeing and/or to indicate its opposite </a:t>
            </a:r>
            <a:r>
              <a:rPr lang="en-US" sz="3200" dirty="0" err="1" smtClean="0"/>
              <a:t>ie</a:t>
            </a:r>
            <a:r>
              <a:rPr lang="en-US" sz="3200" dirty="0" smtClean="0"/>
              <a:t>. problems with psychological wellbeing</a:t>
            </a:r>
          </a:p>
          <a:p>
            <a:endParaRPr lang="en-US" sz="3200" dirty="0" smtClean="0"/>
          </a:p>
        </p:txBody>
      </p:sp>
    </p:spTree>
    <p:extLst>
      <p:ext uri="{BB962C8B-B14F-4D97-AF65-F5344CB8AC3E}">
        <p14:creationId xmlns:p14="http://schemas.microsoft.com/office/powerpoint/2010/main" val="2012796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awareness</a:t>
            </a:r>
            <a:endParaRPr lang="en-US" dirty="0"/>
          </a:p>
        </p:txBody>
      </p:sp>
      <p:sp>
        <p:nvSpPr>
          <p:cNvPr id="3" name="Content Placeholder 2"/>
          <p:cNvSpPr>
            <a:spLocks noGrp="1"/>
          </p:cNvSpPr>
          <p:nvPr>
            <p:ph idx="1"/>
          </p:nvPr>
        </p:nvSpPr>
        <p:spPr/>
        <p:txBody>
          <a:bodyPr>
            <a:normAutofit/>
          </a:bodyPr>
          <a:lstStyle/>
          <a:p>
            <a:r>
              <a:rPr lang="en-US" sz="3200" dirty="0" smtClean="0"/>
              <a:t>Includes the fulfillment of an individual’s emotional, intellectual and spiritual potential </a:t>
            </a:r>
          </a:p>
          <a:p>
            <a:r>
              <a:rPr lang="en-US" sz="3200" dirty="0" smtClean="0"/>
              <a:t>Can include wellbeing, self-actualization, intrapersonal &amp; interpersonal interaction</a:t>
            </a:r>
          </a:p>
          <a:p>
            <a:r>
              <a:rPr lang="en-US" sz="3200" dirty="0" smtClean="0"/>
              <a:t>Not in terms of psychological ‘normality’ or ‘abnormality’ </a:t>
            </a:r>
          </a:p>
          <a:p>
            <a:r>
              <a:rPr lang="en-US" sz="3200" dirty="0" smtClean="0"/>
              <a:t>Closely linked to prevention of mental health problems</a:t>
            </a:r>
          </a:p>
          <a:p>
            <a:endParaRPr lang="en-US" sz="3200" dirty="0" smtClean="0"/>
          </a:p>
        </p:txBody>
      </p:sp>
    </p:spTree>
    <p:extLst>
      <p:ext uri="{BB962C8B-B14F-4D97-AF65-F5344CB8AC3E}">
        <p14:creationId xmlns:p14="http://schemas.microsoft.com/office/powerpoint/2010/main" val="32972020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functioning</a:t>
            </a:r>
            <a:endParaRPr lang="en-US" dirty="0"/>
          </a:p>
        </p:txBody>
      </p:sp>
      <p:sp>
        <p:nvSpPr>
          <p:cNvPr id="3" name="Content Placeholder 2"/>
          <p:cNvSpPr>
            <a:spLocks noGrp="1"/>
          </p:cNvSpPr>
          <p:nvPr>
            <p:ph idx="1"/>
          </p:nvPr>
        </p:nvSpPr>
        <p:spPr/>
        <p:txBody>
          <a:bodyPr>
            <a:normAutofit/>
          </a:bodyPr>
          <a:lstStyle/>
          <a:p>
            <a:r>
              <a:rPr lang="en-US" sz="3200" dirty="0" smtClean="0"/>
              <a:t>Determined by an individual’s level of adaptive functioning in their personal and professional lives (</a:t>
            </a:r>
            <a:r>
              <a:rPr lang="en-US" sz="3200" dirty="0" err="1" smtClean="0"/>
              <a:t>eg</a:t>
            </a:r>
            <a:r>
              <a:rPr lang="en-US" sz="3200" dirty="0" smtClean="0"/>
              <a:t>. </a:t>
            </a:r>
            <a:r>
              <a:rPr lang="en-US" sz="3200" dirty="0"/>
              <a:t>c</a:t>
            </a:r>
            <a:r>
              <a:rPr lang="en-US" sz="3200" dirty="0" smtClean="0"/>
              <a:t>apability of engaging in fulltime/part-time work; maintaining personal relationships </a:t>
            </a:r>
            <a:r>
              <a:rPr lang="pl-PL" sz="3200" dirty="0" err="1" smtClean="0"/>
              <a:t>wi</a:t>
            </a:r>
            <a:r>
              <a:rPr lang="en-US" sz="3200" dirty="0" err="1" smtClean="0"/>
              <a:t>th</a:t>
            </a:r>
            <a:r>
              <a:rPr lang="en-US" sz="3200" dirty="0"/>
              <a:t> </a:t>
            </a:r>
            <a:r>
              <a:rPr lang="en-US" sz="3200" dirty="0" smtClean="0"/>
              <a:t>family and friends)</a:t>
            </a:r>
          </a:p>
          <a:p>
            <a:r>
              <a:rPr lang="en-US" sz="3200" dirty="0" smtClean="0"/>
              <a:t>Relates to an individual’s ability to respond to life changes or distress/stress caused by these changes in adaptive ways </a:t>
            </a:r>
          </a:p>
          <a:p>
            <a:endParaRPr lang="en-US" sz="3200" dirty="0" smtClean="0"/>
          </a:p>
        </p:txBody>
      </p:sp>
    </p:spTree>
    <p:extLst>
      <p:ext uri="{BB962C8B-B14F-4D97-AF65-F5344CB8AC3E}">
        <p14:creationId xmlns:p14="http://schemas.microsoft.com/office/powerpoint/2010/main" val="25506108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functioning</a:t>
            </a:r>
            <a:endParaRPr lang="en-US" dirty="0"/>
          </a:p>
        </p:txBody>
      </p:sp>
      <p:sp>
        <p:nvSpPr>
          <p:cNvPr id="3" name="Content Placeholder 2"/>
          <p:cNvSpPr>
            <a:spLocks noGrp="1"/>
          </p:cNvSpPr>
          <p:nvPr>
            <p:ph idx="1"/>
          </p:nvPr>
        </p:nvSpPr>
        <p:spPr/>
        <p:txBody>
          <a:bodyPr>
            <a:normAutofit/>
          </a:bodyPr>
          <a:lstStyle/>
          <a:p>
            <a:r>
              <a:rPr lang="en-US" sz="3200" dirty="0" smtClean="0"/>
              <a:t>Response to life changes (</a:t>
            </a:r>
            <a:r>
              <a:rPr lang="en-US" sz="3200" dirty="0" err="1" smtClean="0"/>
              <a:t>ie</a:t>
            </a:r>
            <a:r>
              <a:rPr lang="en-US" sz="3200" dirty="0" smtClean="0"/>
              <a:t>. job loss, relationship breakdowns, physical health problems </a:t>
            </a:r>
            <a:r>
              <a:rPr lang="en-US" sz="3200" dirty="0" err="1" smtClean="0"/>
              <a:t>etc</a:t>
            </a:r>
            <a:r>
              <a:rPr lang="en-US" sz="3200" dirty="0" smtClean="0"/>
              <a:t>) </a:t>
            </a:r>
            <a:r>
              <a:rPr lang="en-US" sz="3200" dirty="0" smtClean="0">
                <a:sym typeface="Wingdings"/>
              </a:rPr>
              <a:t> problems with mental health functioning</a:t>
            </a:r>
            <a:endParaRPr lang="en-US" sz="3200" dirty="0" smtClean="0"/>
          </a:p>
          <a:p>
            <a:r>
              <a:rPr lang="en-US" sz="3200" dirty="0" smtClean="0"/>
              <a:t>How an individual deals with stress/distress caused by challenges in life as either adaptive or maladaptive </a:t>
            </a:r>
            <a:r>
              <a:rPr lang="en-US" sz="3200" dirty="0" smtClean="0">
                <a:sym typeface="Wingdings"/>
              </a:rPr>
              <a:t> further influencing mental health functioning (</a:t>
            </a:r>
            <a:r>
              <a:rPr lang="en-US" sz="3200" dirty="0" err="1" smtClean="0">
                <a:sym typeface="Wingdings"/>
              </a:rPr>
              <a:t>egs</a:t>
            </a:r>
            <a:r>
              <a:rPr lang="en-US" sz="3200" dirty="0" smtClean="0">
                <a:sym typeface="Wingdings"/>
              </a:rPr>
              <a:t>. substance use/abuse, self-harm </a:t>
            </a:r>
            <a:r>
              <a:rPr lang="en-US" sz="3200" dirty="0" err="1" smtClean="0">
                <a:sym typeface="Wingdings"/>
              </a:rPr>
              <a:t>etc</a:t>
            </a:r>
            <a:r>
              <a:rPr lang="en-US" sz="3200" dirty="0" smtClean="0">
                <a:sym typeface="Wingdings"/>
              </a:rPr>
              <a:t>) </a:t>
            </a:r>
            <a:endParaRPr lang="en-US" sz="3200" dirty="0" smtClean="0"/>
          </a:p>
          <a:p>
            <a:endParaRPr lang="en-US" sz="3200" dirty="0" smtClean="0"/>
          </a:p>
        </p:txBody>
      </p:sp>
    </p:spTree>
    <p:extLst>
      <p:ext uri="{BB962C8B-B14F-4D97-AF65-F5344CB8AC3E}">
        <p14:creationId xmlns:p14="http://schemas.microsoft.com/office/powerpoint/2010/main" val="353084100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skills &amp; strategies</a:t>
            </a:r>
            <a:endParaRPr lang="en-US" dirty="0"/>
          </a:p>
        </p:txBody>
      </p:sp>
      <p:sp>
        <p:nvSpPr>
          <p:cNvPr id="3" name="Content Placeholder 2"/>
          <p:cNvSpPr>
            <a:spLocks noGrp="1"/>
          </p:cNvSpPr>
          <p:nvPr>
            <p:ph idx="1"/>
          </p:nvPr>
        </p:nvSpPr>
        <p:spPr/>
        <p:txBody>
          <a:bodyPr>
            <a:normAutofit/>
          </a:bodyPr>
          <a:lstStyle/>
          <a:p>
            <a:r>
              <a:rPr lang="en-US" sz="3200" dirty="0" smtClean="0"/>
              <a:t>Building our own skills and resilience through identifying internal and external resources to use as support in difficult time</a:t>
            </a:r>
          </a:p>
          <a:p>
            <a:r>
              <a:rPr lang="en-US" sz="3200" dirty="0" smtClean="0"/>
              <a:t>Knowing what is useful to you/knowing what helps you in situations of increased anxiety, stress, distress, depression, pressure </a:t>
            </a:r>
            <a:r>
              <a:rPr lang="en-US" sz="3200" dirty="0" err="1" smtClean="0"/>
              <a:t>etc</a:t>
            </a:r>
            <a:r>
              <a:rPr lang="en-US" sz="3200" dirty="0" smtClean="0"/>
              <a:t> </a:t>
            </a:r>
          </a:p>
        </p:txBody>
      </p:sp>
    </p:spTree>
    <p:extLst>
      <p:ext uri="{BB962C8B-B14F-4D97-AF65-F5344CB8AC3E}">
        <p14:creationId xmlns:p14="http://schemas.microsoft.com/office/powerpoint/2010/main" val="409407665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skills &amp; strategies</a:t>
            </a:r>
            <a:endParaRPr lang="en-US" dirty="0"/>
          </a:p>
        </p:txBody>
      </p:sp>
      <p:sp>
        <p:nvSpPr>
          <p:cNvPr id="3" name="Content Placeholder 2"/>
          <p:cNvSpPr>
            <a:spLocks noGrp="1"/>
          </p:cNvSpPr>
          <p:nvPr>
            <p:ph idx="1"/>
          </p:nvPr>
        </p:nvSpPr>
        <p:spPr/>
        <p:txBody>
          <a:bodyPr>
            <a:normAutofit/>
          </a:bodyPr>
          <a:lstStyle/>
          <a:p>
            <a:r>
              <a:rPr lang="en-US" sz="3200" u="sng" dirty="0" smtClean="0"/>
              <a:t>Internal resources: </a:t>
            </a:r>
            <a:r>
              <a:rPr lang="en-US" sz="3200" dirty="0" smtClean="0"/>
              <a:t>checking in with yourself, being able to </a:t>
            </a:r>
            <a:r>
              <a:rPr lang="en-US" sz="3200" dirty="0" err="1" smtClean="0"/>
              <a:t>recognise</a:t>
            </a:r>
            <a:r>
              <a:rPr lang="en-US" sz="3200" dirty="0" smtClean="0"/>
              <a:t> and prepare for situations/times/people that might cause you increased stress, planning techniques to help you deal with stress (using your breath, practice maintaining awareness in the present moment, using gratitude awareness, journaling, practicing self-care </a:t>
            </a:r>
            <a:r>
              <a:rPr lang="en-US" sz="3200" dirty="0" err="1" smtClean="0"/>
              <a:t>etc</a:t>
            </a:r>
            <a:r>
              <a:rPr lang="en-US" sz="3200" dirty="0" smtClean="0"/>
              <a:t>)</a:t>
            </a:r>
          </a:p>
        </p:txBody>
      </p:sp>
    </p:spTree>
    <p:extLst>
      <p:ext uri="{BB962C8B-B14F-4D97-AF65-F5344CB8AC3E}">
        <p14:creationId xmlns:p14="http://schemas.microsoft.com/office/powerpoint/2010/main" val="14597822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skills &amp; strategies</a:t>
            </a:r>
            <a:endParaRPr lang="en-US" dirty="0"/>
          </a:p>
        </p:txBody>
      </p:sp>
      <p:sp>
        <p:nvSpPr>
          <p:cNvPr id="3" name="Content Placeholder 2"/>
          <p:cNvSpPr>
            <a:spLocks noGrp="1"/>
          </p:cNvSpPr>
          <p:nvPr>
            <p:ph idx="1"/>
          </p:nvPr>
        </p:nvSpPr>
        <p:spPr/>
        <p:txBody>
          <a:bodyPr>
            <a:normAutofit/>
          </a:bodyPr>
          <a:lstStyle/>
          <a:p>
            <a:r>
              <a:rPr lang="en-US" sz="3200" u="sng" dirty="0" smtClean="0"/>
              <a:t>External resources:</a:t>
            </a:r>
            <a:r>
              <a:rPr lang="en-US" sz="3200" dirty="0" smtClean="0"/>
              <a:t> identifying those your own support network (family, friends, </a:t>
            </a:r>
            <a:r>
              <a:rPr lang="en-US" sz="3200" dirty="0" err="1" smtClean="0"/>
              <a:t>neighbours</a:t>
            </a:r>
            <a:r>
              <a:rPr lang="en-US" sz="3200" dirty="0" smtClean="0"/>
              <a:t> colleagues), reaching out to others, sharing how you feel, asking for help at home and/or at work, CALLING LIFELINE </a:t>
            </a:r>
            <a:r>
              <a:rPr lang="en-US" sz="3200" dirty="0" smtClean="0">
                <a:sym typeface="Wingdings"/>
              </a:rPr>
              <a:t>, reaching out for extended support through Shanghai’s counseling network or online through your own countries services </a:t>
            </a:r>
            <a:r>
              <a:rPr lang="en-US" sz="3200" dirty="0" smtClean="0"/>
              <a:t> </a:t>
            </a:r>
          </a:p>
        </p:txBody>
      </p:sp>
    </p:spTree>
    <p:extLst>
      <p:ext uri="{BB962C8B-B14F-4D97-AF65-F5344CB8AC3E}">
        <p14:creationId xmlns:p14="http://schemas.microsoft.com/office/powerpoint/2010/main" val="390110957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skills &amp; strategies</a:t>
            </a:r>
            <a:endParaRPr lang="en-US" dirty="0"/>
          </a:p>
        </p:txBody>
      </p:sp>
      <p:sp>
        <p:nvSpPr>
          <p:cNvPr id="3" name="Content Placeholder 2"/>
          <p:cNvSpPr>
            <a:spLocks noGrp="1"/>
          </p:cNvSpPr>
          <p:nvPr>
            <p:ph idx="1"/>
          </p:nvPr>
        </p:nvSpPr>
        <p:spPr/>
        <p:txBody>
          <a:bodyPr>
            <a:normAutofit lnSpcReduction="10000"/>
          </a:bodyPr>
          <a:lstStyle/>
          <a:p>
            <a:r>
              <a:rPr lang="en-US" sz="3200" u="sng" dirty="0" smtClean="0"/>
              <a:t>External resources:</a:t>
            </a:r>
            <a:r>
              <a:rPr lang="en-US" sz="3200" dirty="0" smtClean="0"/>
              <a:t> identifying those your own support network (family, friends, </a:t>
            </a:r>
            <a:r>
              <a:rPr lang="en-US" sz="3200" dirty="0" err="1" smtClean="0"/>
              <a:t>neighbours</a:t>
            </a:r>
            <a:r>
              <a:rPr lang="en-US" sz="3200" dirty="0" smtClean="0"/>
              <a:t> colleagues), reaching out to others, sharing how you feel, asking for help at home and/or at work, CALLING LIFELINE </a:t>
            </a:r>
            <a:r>
              <a:rPr lang="en-US" sz="3200" dirty="0" smtClean="0">
                <a:sym typeface="Wingdings"/>
              </a:rPr>
              <a:t>, reaching out for extended support through Shanghai’s counseling network or online through your own countries services; using BC </a:t>
            </a:r>
            <a:r>
              <a:rPr lang="en-US" sz="3200" smtClean="0">
                <a:sym typeface="Wingdings"/>
              </a:rPr>
              <a:t>support services </a:t>
            </a:r>
            <a:r>
              <a:rPr lang="en-US" sz="3200" smtClean="0"/>
              <a:t> </a:t>
            </a:r>
            <a:endParaRPr lang="en-US" sz="3200" dirty="0" smtClean="0"/>
          </a:p>
        </p:txBody>
      </p:sp>
    </p:spTree>
    <p:extLst>
      <p:ext uri="{BB962C8B-B14F-4D97-AF65-F5344CB8AC3E}">
        <p14:creationId xmlns:p14="http://schemas.microsoft.com/office/powerpoint/2010/main" val="15437287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1843" y="490004"/>
            <a:ext cx="8229600" cy="1143000"/>
          </a:xfrm>
        </p:spPr>
        <p:txBody>
          <a:bodyPr>
            <a:normAutofit/>
          </a:bodyPr>
          <a:lstStyle/>
          <a:p>
            <a:endParaRPr lang="en-US" sz="5400" b="1" dirty="0"/>
          </a:p>
        </p:txBody>
      </p:sp>
      <p:sp>
        <p:nvSpPr>
          <p:cNvPr id="2" name="Cloud 1"/>
          <p:cNvSpPr/>
          <p:nvPr/>
        </p:nvSpPr>
        <p:spPr>
          <a:xfrm>
            <a:off x="562429" y="1505857"/>
            <a:ext cx="7238999" cy="3120571"/>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i="1" dirty="0" smtClean="0"/>
              <a:t>What strategies do you currently use to cope?</a:t>
            </a:r>
          </a:p>
          <a:p>
            <a:pPr algn="ctr"/>
            <a:r>
              <a:rPr lang="en-US" sz="3200" i="1" dirty="0" smtClean="0"/>
              <a:t>Which would you like to use more of? </a:t>
            </a:r>
            <a:endParaRPr lang="en-US" sz="3200" i="1" dirty="0"/>
          </a:p>
        </p:txBody>
      </p:sp>
    </p:spTree>
    <p:extLst>
      <p:ext uri="{BB962C8B-B14F-4D97-AF65-F5344CB8AC3E}">
        <p14:creationId xmlns:p14="http://schemas.microsoft.com/office/powerpoint/2010/main" val="17722918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557" y="3156857"/>
            <a:ext cx="8229600" cy="961571"/>
          </a:xfrm>
        </p:spPr>
        <p:txBody>
          <a:bodyPr>
            <a:normAutofit fontScale="90000"/>
          </a:bodyPr>
          <a:lstStyle/>
          <a:p>
            <a:r>
              <a:rPr lang="en-US" sz="5400" dirty="0" smtClean="0"/>
              <a:t/>
            </a:r>
            <a:br>
              <a:rPr lang="en-US" sz="5400" dirty="0" smtClean="0"/>
            </a:br>
            <a:r>
              <a:rPr lang="en-US" sz="5400" dirty="0" smtClean="0"/>
              <a:t>Benefits of calling Lifeline</a:t>
            </a:r>
            <a:r>
              <a:rPr lang="en-US" sz="5400" dirty="0"/>
              <a:t/>
            </a:r>
            <a:br>
              <a:rPr lang="en-US" sz="5400" dirty="0"/>
            </a:br>
            <a:r>
              <a:rPr lang="en-US" sz="4000" dirty="0" smtClean="0">
                <a:latin typeface="Zapf Dingbats"/>
                <a:ea typeface="Zapf Dingbats"/>
                <a:cs typeface="Zapf Dingbats"/>
                <a:sym typeface="Zapf Dingbats"/>
              </a:rPr>
              <a:t>✔</a:t>
            </a:r>
            <a:r>
              <a:rPr lang="en-US" sz="4000" dirty="0">
                <a:sym typeface="Zapf Dingbats"/>
              </a:rPr>
              <a:t> </a:t>
            </a:r>
            <a:r>
              <a:rPr lang="en-US" sz="4000" dirty="0" smtClean="0">
                <a:sym typeface="Zapf Dingbats"/>
              </a:rPr>
              <a:t> skilled volunteers who are trained to assist you in wide range of situations</a:t>
            </a:r>
            <a:br>
              <a:rPr lang="en-US" sz="4000" dirty="0" smtClean="0">
                <a:sym typeface="Zapf Dingbats"/>
              </a:rPr>
            </a:br>
            <a:r>
              <a:rPr lang="en-US" sz="4000" dirty="0" smtClean="0">
                <a:latin typeface="Zapf Dingbats"/>
                <a:ea typeface="Zapf Dingbats"/>
                <a:cs typeface="Zapf Dingbats"/>
                <a:sym typeface="Zapf Dingbats"/>
              </a:rPr>
              <a:t>✔ </a:t>
            </a:r>
            <a:r>
              <a:rPr lang="en-US" sz="4000" dirty="0" smtClean="0">
                <a:sym typeface="Zapf Dingbats"/>
              </a:rPr>
              <a:t>completely free</a:t>
            </a:r>
            <a:br>
              <a:rPr lang="en-US" sz="4000" dirty="0" smtClean="0">
                <a:sym typeface="Zapf Dingbats"/>
              </a:rPr>
            </a:br>
            <a:r>
              <a:rPr lang="en-US" sz="4000" dirty="0" smtClean="0">
                <a:latin typeface="Zapf Dingbats"/>
                <a:ea typeface="Zapf Dingbats"/>
                <a:cs typeface="Zapf Dingbats"/>
                <a:sym typeface="Zapf Dingbats"/>
              </a:rPr>
              <a:t>✔ </a:t>
            </a:r>
            <a:r>
              <a:rPr lang="en-US" sz="4000" dirty="0" smtClean="0">
                <a:sym typeface="Zapf Dingbats"/>
              </a:rPr>
              <a:t>totally anonymous </a:t>
            </a:r>
            <a:br>
              <a:rPr lang="en-US" sz="4000" dirty="0" smtClean="0">
                <a:sym typeface="Zapf Dingbats"/>
              </a:rPr>
            </a:br>
            <a:r>
              <a:rPr lang="en-US" sz="4000" dirty="0" smtClean="0">
                <a:latin typeface="Zapf Dingbats"/>
                <a:ea typeface="Zapf Dingbats"/>
                <a:cs typeface="Zapf Dingbats"/>
                <a:sym typeface="Zapf Dingbats"/>
              </a:rPr>
              <a:t>✔ </a:t>
            </a:r>
            <a:r>
              <a:rPr lang="en-US" sz="4000" dirty="0" smtClean="0">
                <a:sym typeface="Zapf Dingbats"/>
              </a:rPr>
              <a:t>accessible in any city you are placed in </a:t>
            </a:r>
            <a:br>
              <a:rPr lang="en-US" sz="4000" dirty="0" smtClean="0">
                <a:sym typeface="Zapf Dingbats"/>
              </a:rPr>
            </a:br>
            <a:r>
              <a:rPr lang="en-US" sz="4000" dirty="0" smtClean="0">
                <a:latin typeface="Zapf Dingbats"/>
                <a:ea typeface="Zapf Dingbats"/>
                <a:cs typeface="Zapf Dingbats"/>
                <a:sym typeface="Zapf Dingbats"/>
              </a:rPr>
              <a:t>✔ </a:t>
            </a:r>
            <a:r>
              <a:rPr lang="en-US" sz="4000" dirty="0" smtClean="0">
                <a:sym typeface="Zapf Dingbats"/>
              </a:rPr>
              <a:t>can offer support &amp; help you plan the next step </a:t>
            </a:r>
            <a:br>
              <a:rPr lang="en-US" sz="4000" dirty="0" smtClean="0">
                <a:sym typeface="Zapf Dingbats"/>
              </a:rPr>
            </a:br>
            <a:r>
              <a:rPr lang="en-US" sz="4000" dirty="0" smtClean="0">
                <a:latin typeface="Zapf Dingbats"/>
                <a:ea typeface="Zapf Dingbats"/>
                <a:cs typeface="Zapf Dingbats"/>
                <a:sym typeface="Zapf Dingbats"/>
              </a:rPr>
              <a:t>✔ </a:t>
            </a:r>
            <a:r>
              <a:rPr lang="en-US" sz="4000" dirty="0" smtClean="0">
                <a:sym typeface="Zapf Dingbats"/>
              </a:rPr>
              <a:t>provide referral services for further counseling/therapy</a:t>
            </a:r>
            <a:r>
              <a:rPr lang="en-US" sz="5400" dirty="0" smtClean="0"/>
              <a:t/>
            </a:r>
            <a:br>
              <a:rPr lang="en-US" sz="5400" dirty="0" smtClean="0"/>
            </a:br>
            <a:r>
              <a:rPr lang="en-US" sz="5400" dirty="0"/>
              <a:t/>
            </a:r>
            <a:br>
              <a:rPr lang="en-US" sz="5400" dirty="0"/>
            </a:br>
            <a:r>
              <a:rPr lang="en-US" sz="5400" dirty="0" smtClean="0"/>
              <a:t> </a:t>
            </a:r>
            <a:endParaRPr lang="en-US" sz="5400" dirty="0"/>
          </a:p>
        </p:txBody>
      </p:sp>
    </p:spTree>
    <p:extLst>
      <p:ext uri="{BB962C8B-B14F-4D97-AF65-F5344CB8AC3E}">
        <p14:creationId xmlns:p14="http://schemas.microsoft.com/office/powerpoint/2010/main" val="12813765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ifelineTheme">
  <a:themeElements>
    <a:clrScheme name="Custom 4">
      <a:dk1>
        <a:srgbClr val="000000"/>
      </a:dk1>
      <a:lt1>
        <a:srgbClr val="F8F8F8"/>
      </a:lt1>
      <a:dk2>
        <a:srgbClr val="003D51"/>
      </a:dk2>
      <a:lt2>
        <a:srgbClr val="E9C513"/>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 xmlns:thm15="http://schemas.microsoft.com/office/thememl/2012/main" name="LifelineTheme" id="{60FC1C5E-09F2-4688-A663-C502A3FB2575}" vid="{F4BB394D-DBE1-4009-A81B-CB89274B3ED6}"/>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LifelineTheme</Template>
  <TotalTime>19501</TotalTime>
  <Words>719</Words>
  <Application>Microsoft Macintosh PowerPoint</Application>
  <PresentationFormat>On-screen Show (4:3)</PresentationFormat>
  <Paragraphs>59</Paragraphs>
  <Slides>16</Slides>
  <Notes>4</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LifelineTheme</vt:lpstr>
      <vt:lpstr>Custom Design</vt:lpstr>
      <vt:lpstr>Lifeline &amp; Mental Health Awareness</vt:lpstr>
      <vt:lpstr>Outline</vt:lpstr>
      <vt:lpstr>Lifeline</vt:lpstr>
      <vt:lpstr>What services does Lifeline provide?</vt:lpstr>
      <vt:lpstr>Who calls Lifeline?</vt:lpstr>
      <vt:lpstr>What are they calling about? </vt:lpstr>
      <vt:lpstr>Mental health awareness</vt:lpstr>
      <vt:lpstr>Mental health awareness</vt:lpstr>
      <vt:lpstr>Mental health functioning</vt:lpstr>
      <vt:lpstr>Mental health functioning</vt:lpstr>
      <vt:lpstr>Coping skills &amp; strategies</vt:lpstr>
      <vt:lpstr>Coping skills &amp; strategies</vt:lpstr>
      <vt:lpstr>Coping skills &amp; strategies</vt:lpstr>
      <vt:lpstr>Coping skills &amp; strategies</vt:lpstr>
      <vt:lpstr>PowerPoint Presentation</vt:lpstr>
      <vt:lpstr> Benefits of calling Lifeline ✔  skilled volunteers who are trained to assist you in wide range of situations ✔ completely free ✔ totally anonymous  ✔ accessible in any city you are placed in  ✔ can offer support &amp; help you plan the next step  ✔ provide referral services for further counseling/therapy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dc:creator>
  <cp:lastModifiedBy>WraggJonathan</cp:lastModifiedBy>
  <cp:revision>405</cp:revision>
  <dcterms:created xsi:type="dcterms:W3CDTF">2016-10-26T09:49:04Z</dcterms:created>
  <dcterms:modified xsi:type="dcterms:W3CDTF">2020-08-24T13:57:18Z</dcterms:modified>
</cp:coreProperties>
</file>